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71" r:id="rId2"/>
    <p:sldId id="739" r:id="rId3"/>
    <p:sldId id="630" r:id="rId4"/>
    <p:sldId id="732" r:id="rId5"/>
    <p:sldId id="731" r:id="rId6"/>
    <p:sldId id="742" r:id="rId7"/>
    <p:sldId id="730" r:id="rId8"/>
    <p:sldId id="738" r:id="rId9"/>
    <p:sldId id="737" r:id="rId10"/>
    <p:sldId id="741" r:id="rId11"/>
    <p:sldId id="729" r:id="rId12"/>
    <p:sldId id="734" r:id="rId13"/>
    <p:sldId id="735" r:id="rId14"/>
    <p:sldId id="736" r:id="rId15"/>
    <p:sldId id="640" r:id="rId16"/>
    <p:sldId id="740" r:id="rId17"/>
  </p:sldIdLst>
  <p:sldSz cx="9144000" cy="5143500" type="screen16x9"/>
  <p:notesSz cx="9874250" cy="6781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userDrawn="1">
          <p15:clr>
            <a:srgbClr val="A4A3A4"/>
          </p15:clr>
        </p15:guide>
        <p15:guide id="2" pos="4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Ord" initials="MO" lastIdx="1" clrIdx="0">
    <p:extLst>
      <p:ext uri="{19B8F6BF-5375-455C-9EA6-DF929625EA0E}">
        <p15:presenceInfo xmlns:p15="http://schemas.microsoft.com/office/powerpoint/2012/main" userId="S-1-5-21-3899173452-3280883186-2588561955-1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E3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6" autoAdjust="0"/>
    <p:restoredTop sz="67836" autoAdjust="0"/>
  </p:normalViewPr>
  <p:slideViewPr>
    <p:cSldViewPr snapToGrid="0">
      <p:cViewPr varScale="1">
        <p:scale>
          <a:sx n="61" d="100"/>
          <a:sy n="61" d="100"/>
        </p:scale>
        <p:origin x="1362" y="66"/>
      </p:cViewPr>
      <p:guideLst>
        <p:guide orient="horz" pos="1393"/>
        <p:guide pos="476"/>
      </p:guideLst>
    </p:cSldViewPr>
  </p:slideViewPr>
  <p:outlineViewPr>
    <p:cViewPr>
      <p:scale>
        <a:sx n="33" d="100"/>
        <a:sy n="33" d="100"/>
      </p:scale>
      <p:origin x="0" y="-13853"/>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278841" cy="340269"/>
          </a:xfrm>
          <a:prstGeom prst="rect">
            <a:avLst/>
          </a:prstGeom>
        </p:spPr>
        <p:txBody>
          <a:bodyPr vert="horz" lIns="91423" tIns="45712" rIns="91423" bIns="45712" rtlCol="0"/>
          <a:lstStyle>
            <a:lvl1pPr algn="l">
              <a:defRPr sz="1200"/>
            </a:lvl1pPr>
          </a:lstStyle>
          <a:p>
            <a:endParaRPr lang="en-GB"/>
          </a:p>
        </p:txBody>
      </p:sp>
      <p:sp>
        <p:nvSpPr>
          <p:cNvPr id="3" name="Date Placeholder 2"/>
          <p:cNvSpPr>
            <a:spLocks noGrp="1"/>
          </p:cNvSpPr>
          <p:nvPr>
            <p:ph type="dt" sz="quarter" idx="1"/>
          </p:nvPr>
        </p:nvSpPr>
        <p:spPr>
          <a:xfrm>
            <a:off x="5593127" y="1"/>
            <a:ext cx="4278841" cy="340269"/>
          </a:xfrm>
          <a:prstGeom prst="rect">
            <a:avLst/>
          </a:prstGeom>
        </p:spPr>
        <p:txBody>
          <a:bodyPr vert="horz" lIns="91423" tIns="45712" rIns="91423" bIns="45712" rtlCol="0"/>
          <a:lstStyle>
            <a:lvl1pPr algn="r">
              <a:defRPr sz="1200"/>
            </a:lvl1pPr>
          </a:lstStyle>
          <a:p>
            <a:fld id="{6BB58DFE-5108-4098-AA6D-46BDEAB38E71}" type="datetimeFigureOut">
              <a:rPr lang="en-GB" smtClean="0"/>
              <a:t>08/03/2017</a:t>
            </a:fld>
            <a:endParaRPr lang="en-GB"/>
          </a:p>
        </p:txBody>
      </p:sp>
      <p:sp>
        <p:nvSpPr>
          <p:cNvPr id="4" name="Footer Placeholder 3"/>
          <p:cNvSpPr>
            <a:spLocks noGrp="1"/>
          </p:cNvSpPr>
          <p:nvPr>
            <p:ph type="ftr" sz="quarter" idx="2"/>
          </p:nvPr>
        </p:nvSpPr>
        <p:spPr>
          <a:xfrm>
            <a:off x="2" y="6441535"/>
            <a:ext cx="4278841" cy="340268"/>
          </a:xfrm>
          <a:prstGeom prst="rect">
            <a:avLst/>
          </a:prstGeom>
        </p:spPr>
        <p:txBody>
          <a:bodyPr vert="horz" lIns="91423" tIns="45712" rIns="91423" bIns="45712" rtlCol="0" anchor="b"/>
          <a:lstStyle>
            <a:lvl1pPr algn="l">
              <a:defRPr sz="1200"/>
            </a:lvl1pPr>
          </a:lstStyle>
          <a:p>
            <a:endParaRPr lang="en-GB"/>
          </a:p>
        </p:txBody>
      </p:sp>
      <p:sp>
        <p:nvSpPr>
          <p:cNvPr id="5" name="Slide Number Placeholder 4"/>
          <p:cNvSpPr>
            <a:spLocks noGrp="1"/>
          </p:cNvSpPr>
          <p:nvPr>
            <p:ph type="sldNum" sz="quarter" idx="3"/>
          </p:nvPr>
        </p:nvSpPr>
        <p:spPr>
          <a:xfrm>
            <a:off x="5593127" y="6441535"/>
            <a:ext cx="4278841" cy="340268"/>
          </a:xfrm>
          <a:prstGeom prst="rect">
            <a:avLst/>
          </a:prstGeom>
        </p:spPr>
        <p:txBody>
          <a:bodyPr vert="horz" lIns="91423" tIns="45712" rIns="91423" bIns="45712" rtlCol="0" anchor="b"/>
          <a:lstStyle>
            <a:lvl1pPr algn="r">
              <a:defRPr sz="1200"/>
            </a:lvl1pPr>
          </a:lstStyle>
          <a:p>
            <a:fld id="{6FFDDD46-8C85-4660-BD6A-807AB5F434BF}" type="slidenum">
              <a:rPr lang="en-GB" smtClean="0"/>
              <a:t>‹#›</a:t>
            </a:fld>
            <a:endParaRPr lang="en-GB"/>
          </a:p>
        </p:txBody>
      </p:sp>
    </p:spTree>
    <p:extLst>
      <p:ext uri="{BB962C8B-B14F-4D97-AF65-F5344CB8AC3E}">
        <p14:creationId xmlns:p14="http://schemas.microsoft.com/office/powerpoint/2010/main" val="3340072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278841" cy="340269"/>
          </a:xfrm>
          <a:prstGeom prst="rect">
            <a:avLst/>
          </a:prstGeom>
        </p:spPr>
        <p:txBody>
          <a:bodyPr vert="horz" lIns="91423" tIns="45712" rIns="91423" bIns="45712" rtlCol="0"/>
          <a:lstStyle>
            <a:lvl1pPr algn="l">
              <a:defRPr sz="1200"/>
            </a:lvl1pPr>
          </a:lstStyle>
          <a:p>
            <a:endParaRPr lang="en-GB"/>
          </a:p>
        </p:txBody>
      </p:sp>
      <p:sp>
        <p:nvSpPr>
          <p:cNvPr id="3" name="Date Placeholder 2"/>
          <p:cNvSpPr>
            <a:spLocks noGrp="1"/>
          </p:cNvSpPr>
          <p:nvPr>
            <p:ph type="dt" idx="1"/>
          </p:nvPr>
        </p:nvSpPr>
        <p:spPr>
          <a:xfrm>
            <a:off x="5593127" y="1"/>
            <a:ext cx="4278841" cy="340269"/>
          </a:xfrm>
          <a:prstGeom prst="rect">
            <a:avLst/>
          </a:prstGeom>
        </p:spPr>
        <p:txBody>
          <a:bodyPr vert="horz" lIns="91423" tIns="45712" rIns="91423" bIns="45712" rtlCol="0"/>
          <a:lstStyle>
            <a:lvl1pPr algn="r">
              <a:defRPr sz="1200"/>
            </a:lvl1pPr>
          </a:lstStyle>
          <a:p>
            <a:fld id="{51053882-C8B6-4625-BD2C-59D0B0C16753}" type="datetimeFigureOut">
              <a:rPr lang="en-GB" smtClean="0"/>
              <a:t>08/03/2017</a:t>
            </a:fld>
            <a:endParaRPr lang="en-GB"/>
          </a:p>
        </p:txBody>
      </p:sp>
      <p:sp>
        <p:nvSpPr>
          <p:cNvPr id="4" name="Slide Image Placeholder 3"/>
          <p:cNvSpPr>
            <a:spLocks noGrp="1" noRot="1" noChangeAspect="1"/>
          </p:cNvSpPr>
          <p:nvPr>
            <p:ph type="sldImg" idx="2"/>
          </p:nvPr>
        </p:nvSpPr>
        <p:spPr>
          <a:xfrm>
            <a:off x="2903538" y="847725"/>
            <a:ext cx="4067175" cy="2289175"/>
          </a:xfrm>
          <a:prstGeom prst="rect">
            <a:avLst/>
          </a:prstGeom>
          <a:noFill/>
          <a:ln w="12700">
            <a:solidFill>
              <a:prstClr val="black"/>
            </a:solidFill>
          </a:ln>
        </p:spPr>
        <p:txBody>
          <a:bodyPr vert="horz" lIns="91423" tIns="45712" rIns="91423" bIns="45712" rtlCol="0" anchor="ctr"/>
          <a:lstStyle/>
          <a:p>
            <a:endParaRPr lang="en-GB"/>
          </a:p>
        </p:txBody>
      </p:sp>
      <p:sp>
        <p:nvSpPr>
          <p:cNvPr id="5" name="Notes Placeholder 4"/>
          <p:cNvSpPr>
            <a:spLocks noGrp="1"/>
          </p:cNvSpPr>
          <p:nvPr>
            <p:ph type="body" sz="quarter" idx="3"/>
          </p:nvPr>
        </p:nvSpPr>
        <p:spPr>
          <a:xfrm>
            <a:off x="987425" y="3263744"/>
            <a:ext cx="7899400" cy="2670335"/>
          </a:xfrm>
          <a:prstGeom prst="rect">
            <a:avLst/>
          </a:prstGeom>
        </p:spPr>
        <p:txBody>
          <a:bodyPr vert="horz" lIns="91423" tIns="45712" rIns="91423"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41535"/>
            <a:ext cx="4278841" cy="340268"/>
          </a:xfrm>
          <a:prstGeom prst="rect">
            <a:avLst/>
          </a:prstGeom>
        </p:spPr>
        <p:txBody>
          <a:bodyPr vert="horz" lIns="91423" tIns="45712" rIns="91423" bIns="45712" rtlCol="0" anchor="b"/>
          <a:lstStyle>
            <a:lvl1pPr algn="l">
              <a:defRPr sz="1200"/>
            </a:lvl1pPr>
          </a:lstStyle>
          <a:p>
            <a:endParaRPr lang="en-GB"/>
          </a:p>
        </p:txBody>
      </p:sp>
      <p:sp>
        <p:nvSpPr>
          <p:cNvPr id="7" name="Slide Number Placeholder 6"/>
          <p:cNvSpPr>
            <a:spLocks noGrp="1"/>
          </p:cNvSpPr>
          <p:nvPr>
            <p:ph type="sldNum" sz="quarter" idx="5"/>
          </p:nvPr>
        </p:nvSpPr>
        <p:spPr>
          <a:xfrm>
            <a:off x="5593127" y="6441535"/>
            <a:ext cx="4278841" cy="340268"/>
          </a:xfrm>
          <a:prstGeom prst="rect">
            <a:avLst/>
          </a:prstGeom>
        </p:spPr>
        <p:txBody>
          <a:bodyPr vert="horz" lIns="91423" tIns="45712" rIns="91423" bIns="45712" rtlCol="0" anchor="b"/>
          <a:lstStyle>
            <a:lvl1pPr algn="r">
              <a:defRPr sz="1200"/>
            </a:lvl1pPr>
          </a:lstStyle>
          <a:p>
            <a:fld id="{73D8E361-E8F2-4CB9-8A4F-982741BA8251}" type="slidenum">
              <a:rPr lang="en-GB" smtClean="0"/>
              <a:t>‹#›</a:t>
            </a:fld>
            <a:endParaRPr lang="en-GB"/>
          </a:p>
        </p:txBody>
      </p:sp>
    </p:spTree>
    <p:extLst>
      <p:ext uri="{BB962C8B-B14F-4D97-AF65-F5344CB8AC3E}">
        <p14:creationId xmlns:p14="http://schemas.microsoft.com/office/powerpoint/2010/main" val="88891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D8E361-E8F2-4CB9-8A4F-982741BA8251}" type="slidenum">
              <a:rPr lang="en-GB" smtClean="0"/>
              <a:t>1</a:t>
            </a:fld>
            <a:endParaRPr lang="en-GB"/>
          </a:p>
        </p:txBody>
      </p:sp>
    </p:spTree>
    <p:extLst>
      <p:ext uri="{BB962C8B-B14F-4D97-AF65-F5344CB8AC3E}">
        <p14:creationId xmlns:p14="http://schemas.microsoft.com/office/powerpoint/2010/main" val="75615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thorough communications plan from the first stage of change is essential to successful change management. </a:t>
            </a:r>
          </a:p>
          <a:p>
            <a:r>
              <a:rPr lang="en-GB" dirty="0"/>
              <a:t>Identify who, what, and when as you manage the EQMS implementation timeline. Remember to use different types of communication to build awareness and remind people to change habits (once EQMS is in use) – email, posters, intranet, toolbox talks etc.</a:t>
            </a:r>
          </a:p>
        </p:txBody>
      </p:sp>
      <p:sp>
        <p:nvSpPr>
          <p:cNvPr id="4" name="Slide Number Placeholder 3"/>
          <p:cNvSpPr>
            <a:spLocks noGrp="1"/>
          </p:cNvSpPr>
          <p:nvPr>
            <p:ph type="sldNum" sz="quarter" idx="10"/>
          </p:nvPr>
        </p:nvSpPr>
        <p:spPr/>
        <p:txBody>
          <a:bodyPr/>
          <a:lstStyle/>
          <a:p>
            <a:fld id="{73D8E361-E8F2-4CB9-8A4F-982741BA8251}" type="slidenum">
              <a:rPr lang="en-GB" smtClean="0"/>
              <a:t>11</a:t>
            </a:fld>
            <a:endParaRPr lang="en-GB"/>
          </a:p>
        </p:txBody>
      </p:sp>
    </p:spTree>
    <p:extLst>
      <p:ext uri="{BB962C8B-B14F-4D97-AF65-F5344CB8AC3E}">
        <p14:creationId xmlns:p14="http://schemas.microsoft.com/office/powerpoint/2010/main" val="1040033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D8E361-E8F2-4CB9-8A4F-982741BA8251}" type="slidenum">
              <a:rPr lang="en-GB" smtClean="0"/>
              <a:t>12</a:t>
            </a:fld>
            <a:endParaRPr lang="en-GB"/>
          </a:p>
        </p:txBody>
      </p:sp>
    </p:spTree>
    <p:extLst>
      <p:ext uri="{BB962C8B-B14F-4D97-AF65-F5344CB8AC3E}">
        <p14:creationId xmlns:p14="http://schemas.microsoft.com/office/powerpoint/2010/main" val="97213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Qualsys</a:t>
            </a:r>
            <a:r>
              <a:rPr lang="en-GB" dirty="0"/>
              <a:t> has a series of employee and manager feedback surveys available for customers to use. Please get in touch with us at annie.grace@qualsys.co.uk to request one.</a:t>
            </a:r>
          </a:p>
          <a:p>
            <a:endParaRPr lang="en-GB" dirty="0"/>
          </a:p>
          <a:p>
            <a:r>
              <a:rPr lang="en-GB" dirty="0"/>
              <a:t>Employee feedback surveys are ideally delivered at three stages: before implementation, during or just post-implementation, and 3-6 months after EQMS is fully in use. Using the same survey each time gives easy comparison opportunities between data sets to see how employee engagement changes over time.</a:t>
            </a:r>
          </a:p>
        </p:txBody>
      </p:sp>
      <p:sp>
        <p:nvSpPr>
          <p:cNvPr id="4" name="Slide Number Placeholder 3"/>
          <p:cNvSpPr>
            <a:spLocks noGrp="1"/>
          </p:cNvSpPr>
          <p:nvPr>
            <p:ph type="sldNum" sz="quarter" idx="10"/>
          </p:nvPr>
        </p:nvSpPr>
        <p:spPr/>
        <p:txBody>
          <a:bodyPr/>
          <a:lstStyle/>
          <a:p>
            <a:fld id="{73D8E361-E8F2-4CB9-8A4F-982741BA8251}" type="slidenum">
              <a:rPr lang="en-GB" smtClean="0"/>
              <a:t>13</a:t>
            </a:fld>
            <a:endParaRPr lang="en-GB"/>
          </a:p>
        </p:txBody>
      </p:sp>
    </p:spTree>
    <p:extLst>
      <p:ext uri="{BB962C8B-B14F-4D97-AF65-F5344CB8AC3E}">
        <p14:creationId xmlns:p14="http://schemas.microsoft.com/office/powerpoint/2010/main" val="427865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proactive – monitor results of surveys, listen to employee feedback, host user group Q&amp;A sessions. Continuous analysis allows you to identify knowledge gaps or user sticking points, and you can use this information to improve user engagement. Maybe you need more training on a particular module, or a clear training process for new starters, or perhaps your staff need to understand the WHY more clearly in order to make EQMS a habit rather than a chore. Whatever you find during the CHECK stage, act on it by planning your next phase of communications… and repeating the PLAN DO CHECK ACT cycle until satisfied!</a:t>
            </a:r>
          </a:p>
        </p:txBody>
      </p:sp>
      <p:sp>
        <p:nvSpPr>
          <p:cNvPr id="4" name="Slide Number Placeholder 3"/>
          <p:cNvSpPr>
            <a:spLocks noGrp="1"/>
          </p:cNvSpPr>
          <p:nvPr>
            <p:ph type="sldNum" sz="quarter" idx="10"/>
          </p:nvPr>
        </p:nvSpPr>
        <p:spPr/>
        <p:txBody>
          <a:bodyPr/>
          <a:lstStyle/>
          <a:p>
            <a:fld id="{73D8E361-E8F2-4CB9-8A4F-982741BA8251}" type="slidenum">
              <a:rPr lang="en-GB" smtClean="0"/>
              <a:t>14</a:t>
            </a:fld>
            <a:endParaRPr lang="en-GB"/>
          </a:p>
        </p:txBody>
      </p:sp>
    </p:spTree>
    <p:extLst>
      <p:ext uri="{BB962C8B-B14F-4D97-AF65-F5344CB8AC3E}">
        <p14:creationId xmlns:p14="http://schemas.microsoft.com/office/powerpoint/2010/main" val="393243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an integrated EQMS system will benefit your business and your staff in many ways. Positive change management can be achieved by using the above steps, and demonstrating to employees HOW and WHY EQMS will deliver benefit to them: align the change with positive benefits from the start and you’ll experience a much greater uptake of use from the start!</a:t>
            </a:r>
          </a:p>
        </p:txBody>
      </p:sp>
      <p:sp>
        <p:nvSpPr>
          <p:cNvPr id="4" name="Slide Number Placeholder 3"/>
          <p:cNvSpPr>
            <a:spLocks noGrp="1"/>
          </p:cNvSpPr>
          <p:nvPr>
            <p:ph type="sldNum" sz="quarter" idx="10"/>
          </p:nvPr>
        </p:nvSpPr>
        <p:spPr/>
        <p:txBody>
          <a:bodyPr/>
          <a:lstStyle/>
          <a:p>
            <a:fld id="{73D8E361-E8F2-4CB9-8A4F-982741BA8251}" type="slidenum">
              <a:rPr lang="en-GB" smtClean="0"/>
              <a:t>15</a:t>
            </a:fld>
            <a:endParaRPr lang="en-GB"/>
          </a:p>
        </p:txBody>
      </p:sp>
    </p:spTree>
    <p:extLst>
      <p:ext uri="{BB962C8B-B14F-4D97-AF65-F5344CB8AC3E}">
        <p14:creationId xmlns:p14="http://schemas.microsoft.com/office/powerpoint/2010/main" val="294553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management can be very small – from introducing a plastics recycle bin, for example – to entire organisation restructures.</a:t>
            </a:r>
          </a:p>
          <a:p>
            <a:r>
              <a:rPr lang="en-GB" dirty="0"/>
              <a:t>The key problem with managing change is motivating individuals to shift their own mindset from “I’ve always done this” to “Now I do this”.</a:t>
            </a:r>
          </a:p>
        </p:txBody>
      </p:sp>
      <p:sp>
        <p:nvSpPr>
          <p:cNvPr id="4" name="Slide Number Placeholder 3"/>
          <p:cNvSpPr>
            <a:spLocks noGrp="1"/>
          </p:cNvSpPr>
          <p:nvPr>
            <p:ph type="sldNum" sz="quarter" idx="10"/>
          </p:nvPr>
        </p:nvSpPr>
        <p:spPr/>
        <p:txBody>
          <a:bodyPr/>
          <a:lstStyle/>
          <a:p>
            <a:fld id="{73D8E361-E8F2-4CB9-8A4F-982741BA8251}" type="slidenum">
              <a:rPr lang="en-GB" smtClean="0"/>
              <a:t>3</a:t>
            </a:fld>
            <a:endParaRPr lang="en-GB"/>
          </a:p>
        </p:txBody>
      </p:sp>
    </p:spTree>
    <p:extLst>
      <p:ext uri="{BB962C8B-B14F-4D97-AF65-F5344CB8AC3E}">
        <p14:creationId xmlns:p14="http://schemas.microsoft.com/office/powerpoint/2010/main" val="380833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of senior managers agree that the failure point of implementing change is communication. They agree that, no matter how comprehensive the project plan is, when it comes to communicating the change effectively, they fall down.</a:t>
            </a:r>
          </a:p>
          <a:p>
            <a:r>
              <a:rPr lang="en-GB" dirty="0"/>
              <a:t>Nobody has ever complained of too much communication when it comes to change! Early and continuous communication is key to long-lasting change.</a:t>
            </a:r>
          </a:p>
        </p:txBody>
      </p:sp>
      <p:sp>
        <p:nvSpPr>
          <p:cNvPr id="4" name="Slide Number Placeholder 3"/>
          <p:cNvSpPr>
            <a:spLocks noGrp="1"/>
          </p:cNvSpPr>
          <p:nvPr>
            <p:ph type="sldNum" sz="quarter" idx="10"/>
          </p:nvPr>
        </p:nvSpPr>
        <p:spPr/>
        <p:txBody>
          <a:bodyPr/>
          <a:lstStyle/>
          <a:p>
            <a:fld id="{73D8E361-E8F2-4CB9-8A4F-982741BA8251}" type="slidenum">
              <a:rPr lang="en-GB" smtClean="0"/>
              <a:t>4</a:t>
            </a:fld>
            <a:endParaRPr lang="en-GB"/>
          </a:p>
        </p:txBody>
      </p:sp>
    </p:spTree>
    <p:extLst>
      <p:ext uri="{BB962C8B-B14F-4D97-AF65-F5344CB8AC3E}">
        <p14:creationId xmlns:p14="http://schemas.microsoft.com/office/powerpoint/2010/main" val="2028504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natural to resist change. Even if processes are cumbersome, people are inclined to stick with what they know because it is comfortable and not challenging.</a:t>
            </a:r>
          </a:p>
          <a:p>
            <a:r>
              <a:rPr lang="en-GB" dirty="0"/>
              <a:t>Introducing any change requires a challenge to individual behaviour. Motivation needs to be on a personal level – staff need to understand WHY a change is implemented in order to connect emotionally with it and progress to taking on the change themselves.</a:t>
            </a:r>
          </a:p>
        </p:txBody>
      </p:sp>
      <p:sp>
        <p:nvSpPr>
          <p:cNvPr id="4" name="Slide Number Placeholder 3"/>
          <p:cNvSpPr>
            <a:spLocks noGrp="1"/>
          </p:cNvSpPr>
          <p:nvPr>
            <p:ph type="sldNum" sz="quarter" idx="10"/>
          </p:nvPr>
        </p:nvSpPr>
        <p:spPr/>
        <p:txBody>
          <a:bodyPr/>
          <a:lstStyle/>
          <a:p>
            <a:fld id="{73D8E361-E8F2-4CB9-8A4F-982741BA8251}" type="slidenum">
              <a:rPr lang="en-GB" smtClean="0"/>
              <a:t>5</a:t>
            </a:fld>
            <a:endParaRPr lang="en-GB"/>
          </a:p>
        </p:txBody>
      </p:sp>
    </p:spTree>
    <p:extLst>
      <p:ext uri="{BB962C8B-B14F-4D97-AF65-F5344CB8AC3E}">
        <p14:creationId xmlns:p14="http://schemas.microsoft.com/office/powerpoint/2010/main" val="1866524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classic grief cycle can be applied to change management, too. People will experience each of the above emotions when facing change, and it’s imperative that you implement a communications strategy at each stage of this cycle to address your change process and win hearts and minds.</a:t>
            </a:r>
          </a:p>
        </p:txBody>
      </p:sp>
      <p:sp>
        <p:nvSpPr>
          <p:cNvPr id="4" name="Slide Number Placeholder 3"/>
          <p:cNvSpPr>
            <a:spLocks noGrp="1"/>
          </p:cNvSpPr>
          <p:nvPr>
            <p:ph type="sldNum" sz="quarter" idx="10"/>
          </p:nvPr>
        </p:nvSpPr>
        <p:spPr/>
        <p:txBody>
          <a:bodyPr/>
          <a:lstStyle/>
          <a:p>
            <a:fld id="{73D8E361-E8F2-4CB9-8A4F-982741BA8251}" type="slidenum">
              <a:rPr lang="en-GB" smtClean="0"/>
              <a:t>6</a:t>
            </a:fld>
            <a:endParaRPr lang="en-GB"/>
          </a:p>
        </p:txBody>
      </p:sp>
    </p:spTree>
    <p:extLst>
      <p:ext uri="{BB962C8B-B14F-4D97-AF65-F5344CB8AC3E}">
        <p14:creationId xmlns:p14="http://schemas.microsoft.com/office/powerpoint/2010/main" val="237766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Shock: Introduce the idea of the change before it is implemented. Adopt an open and communicative approach from the first step.</a:t>
            </a:r>
          </a:p>
          <a:p>
            <a:r>
              <a:rPr lang="en-GB" dirty="0"/>
              <a:t>Anger: Discover the common resistance points – do people feel the change is not needed? Explain why it is. Do they feel it will add to their time? Explain how it will save them time.</a:t>
            </a:r>
          </a:p>
          <a:p>
            <a:r>
              <a:rPr lang="en-GB" dirty="0"/>
              <a:t>Bargaining: Social proof is a great tool here. Demonstrate how your EQMS system will benefit them PERSONALLY – not the business, but their own working life. Will it save them time? Will overworked teams finally be able to get home on time to do the school run? Are people who champion the project more likely to be considered for promotion? </a:t>
            </a:r>
          </a:p>
          <a:p>
            <a:r>
              <a:rPr lang="en-GB" dirty="0"/>
              <a:t>Depression: Win hearts and minds at this stage by introducing training. Deliver training on a basic level to begin with, then identify users who may need further support or more in-depth training. Once people have a real-world understanding of the new EQMS system, they are more likely to understand the WHY, as well as the HOW.</a:t>
            </a:r>
          </a:p>
          <a:p>
            <a:r>
              <a:rPr lang="en-GB" dirty="0"/>
              <a:t>Acceptance: The people who take on training quickly and become champions of the project are your secret weapon. Use these early adopters to champion your EQMS system to their peers, as word-of-mouth and peer encouragement is one of the strongest motivators for change. </a:t>
            </a:r>
          </a:p>
        </p:txBody>
      </p:sp>
      <p:sp>
        <p:nvSpPr>
          <p:cNvPr id="4" name="Slide Number Placeholder 3"/>
          <p:cNvSpPr>
            <a:spLocks noGrp="1"/>
          </p:cNvSpPr>
          <p:nvPr>
            <p:ph type="sldNum" sz="quarter" idx="10"/>
          </p:nvPr>
        </p:nvSpPr>
        <p:spPr/>
        <p:txBody>
          <a:bodyPr/>
          <a:lstStyle/>
          <a:p>
            <a:fld id="{73D8E361-E8F2-4CB9-8A4F-982741BA8251}" type="slidenum">
              <a:rPr lang="en-GB" smtClean="0"/>
              <a:t>7</a:t>
            </a:fld>
            <a:endParaRPr lang="en-GB"/>
          </a:p>
        </p:txBody>
      </p:sp>
    </p:spTree>
    <p:extLst>
      <p:ext uri="{BB962C8B-B14F-4D97-AF65-F5344CB8AC3E}">
        <p14:creationId xmlns:p14="http://schemas.microsoft.com/office/powerpoint/2010/main" val="317313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rumour starts in a grain of truth but quickly builds into a tumbling rock, like the one you’d find in an Indiana Jones action sequence. </a:t>
            </a:r>
          </a:p>
          <a:p>
            <a:r>
              <a:rPr lang="en-GB" dirty="0"/>
              <a:t>It’s natural for people to gossip, especially when they only have half information and speculation becomes gospel. </a:t>
            </a:r>
            <a:r>
              <a:rPr lang="en-GB" dirty="0" err="1"/>
              <a:t>Dispell</a:t>
            </a:r>
            <a:r>
              <a:rPr lang="en-GB" dirty="0"/>
              <a:t> rumours at source, and if you find particular individuals are more powerful at communicating to others (i.e., they are the ones perpetuating the rumours), turn them into your allies by incorporating them early into a project – they’ll naturally spread the positive word about EQMS!</a:t>
            </a:r>
          </a:p>
        </p:txBody>
      </p:sp>
      <p:sp>
        <p:nvSpPr>
          <p:cNvPr id="4" name="Slide Number Placeholder 3"/>
          <p:cNvSpPr>
            <a:spLocks noGrp="1"/>
          </p:cNvSpPr>
          <p:nvPr>
            <p:ph type="sldNum" sz="quarter" idx="10"/>
          </p:nvPr>
        </p:nvSpPr>
        <p:spPr/>
        <p:txBody>
          <a:bodyPr/>
          <a:lstStyle/>
          <a:p>
            <a:fld id="{73D8E361-E8F2-4CB9-8A4F-982741BA8251}" type="slidenum">
              <a:rPr lang="en-GB" smtClean="0"/>
              <a:t>8</a:t>
            </a:fld>
            <a:endParaRPr lang="en-GB"/>
          </a:p>
        </p:txBody>
      </p:sp>
    </p:spTree>
    <p:extLst>
      <p:ext uri="{BB962C8B-B14F-4D97-AF65-F5344CB8AC3E}">
        <p14:creationId xmlns:p14="http://schemas.microsoft.com/office/powerpoint/2010/main" val="55039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no point explaining the HOW until people get the WHY. If there is no apparent reason for change, there is no motivation to behave any differently than before. As soon as the benefits to the individual are clear, you’ll experience a more motivated mindset from your staff and EQMS will become integrated into daily tasks with ease.</a:t>
            </a:r>
          </a:p>
        </p:txBody>
      </p:sp>
      <p:sp>
        <p:nvSpPr>
          <p:cNvPr id="4" name="Slide Number Placeholder 3"/>
          <p:cNvSpPr>
            <a:spLocks noGrp="1"/>
          </p:cNvSpPr>
          <p:nvPr>
            <p:ph type="sldNum" sz="quarter" idx="10"/>
          </p:nvPr>
        </p:nvSpPr>
        <p:spPr/>
        <p:txBody>
          <a:bodyPr/>
          <a:lstStyle/>
          <a:p>
            <a:fld id="{73D8E361-E8F2-4CB9-8A4F-982741BA8251}" type="slidenum">
              <a:rPr lang="en-GB" smtClean="0"/>
              <a:t>9</a:t>
            </a:fld>
            <a:endParaRPr lang="en-GB"/>
          </a:p>
        </p:txBody>
      </p:sp>
    </p:spTree>
    <p:extLst>
      <p:ext uri="{BB962C8B-B14F-4D97-AF65-F5344CB8AC3E}">
        <p14:creationId xmlns:p14="http://schemas.microsoft.com/office/powerpoint/2010/main" val="410700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Animated slide. For full clarity, view in Preview mode).</a:t>
            </a:r>
          </a:p>
          <a:p>
            <a:endParaRPr lang="en-GB" dirty="0"/>
          </a:p>
        </p:txBody>
      </p:sp>
      <p:sp>
        <p:nvSpPr>
          <p:cNvPr id="4" name="Slide Number Placeholder 3"/>
          <p:cNvSpPr>
            <a:spLocks noGrp="1"/>
          </p:cNvSpPr>
          <p:nvPr>
            <p:ph type="sldNum" sz="quarter" idx="10"/>
          </p:nvPr>
        </p:nvSpPr>
        <p:spPr/>
        <p:txBody>
          <a:bodyPr/>
          <a:lstStyle/>
          <a:p>
            <a:fld id="{73D8E361-E8F2-4CB9-8A4F-982741BA8251}" type="slidenum">
              <a:rPr lang="en-GB" smtClean="0"/>
              <a:t>10</a:t>
            </a:fld>
            <a:endParaRPr lang="en-GB"/>
          </a:p>
        </p:txBody>
      </p:sp>
    </p:spTree>
    <p:extLst>
      <p:ext uri="{BB962C8B-B14F-4D97-AF65-F5344CB8AC3E}">
        <p14:creationId xmlns:p14="http://schemas.microsoft.com/office/powerpoint/2010/main" val="257648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40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74320"/>
            <a:ext cx="6845384" cy="41148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5pPr>
              <a:defRPr>
                <a:solidFill>
                  <a:srgbClr val="323CA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4F5BE-4B64-4DAA-A7C9-9A3831796DEB}" type="datetimeFigureOut">
              <a:rPr lang="en-GB" smtClean="0"/>
              <a:pPr/>
              <a:t>08/03/2017</a:t>
            </a:fld>
            <a:endParaRPr lang="en-GB"/>
          </a:p>
        </p:txBody>
      </p:sp>
    </p:spTree>
    <p:extLst>
      <p:ext uri="{BB962C8B-B14F-4D97-AF65-F5344CB8AC3E}">
        <p14:creationId xmlns:p14="http://schemas.microsoft.com/office/powerpoint/2010/main" val="103931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19522"/>
            <a:ext cx="2057400" cy="31952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19522"/>
            <a:ext cx="6019800" cy="31952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4F5BE-4B64-4DAA-A7C9-9A3831796DEB}" type="datetimeFigureOut">
              <a:rPr lang="en-GB" smtClean="0"/>
              <a:pPr/>
              <a:t>08/03/2017</a:t>
            </a:fld>
            <a:endParaRPr lang="en-GB"/>
          </a:p>
        </p:txBody>
      </p:sp>
      <p:sp>
        <p:nvSpPr>
          <p:cNvPr id="5" name="Footer Placeholder 4"/>
          <p:cNvSpPr>
            <a:spLocks noGrp="1"/>
          </p:cNvSpPr>
          <p:nvPr>
            <p:ph type="ftr" sz="quarter" idx="11"/>
          </p:nvPr>
        </p:nvSpPr>
        <p:spPr>
          <a:xfrm>
            <a:off x="3517514" y="4713842"/>
            <a:ext cx="4724400" cy="205740"/>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70724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395536" y="274320"/>
            <a:ext cx="7272808" cy="648997"/>
          </a:xfrm>
          <a:noFill/>
          <a:ln>
            <a:noFill/>
          </a:ln>
          <a:effectLst/>
        </p:spPr>
        <p:txBody>
          <a:bodyPr vert="horz" wrap="square" lIns="108000" tIns="126000" rIns="72000" bIns="90000" numCol="1" anchor="t" anchorCtr="0" compatLnSpc="1">
            <a:prstTxWarp prst="textNoShape">
              <a:avLst/>
            </a:prstTxWarp>
            <a:spAutoFit/>
          </a:bodyPr>
          <a:lstStyle>
            <a:lvl1pPr>
              <a:defRPr lang="fr-FR" dirty="0">
                <a:solidFill>
                  <a:srgbClr val="002060"/>
                </a:solidFill>
              </a:defRPr>
            </a:lvl1pPr>
          </a:lstStyle>
          <a:p>
            <a:pPr lvl="0"/>
            <a:r>
              <a:rPr lang="en-US"/>
              <a:t>Click to edit Master title style</a:t>
            </a:r>
            <a:endParaRPr lang="fr-FR" dirty="0"/>
          </a:p>
        </p:txBody>
      </p:sp>
      <p:sp>
        <p:nvSpPr>
          <p:cNvPr id="7" name="Espace réservé du texte 6"/>
          <p:cNvSpPr>
            <a:spLocks noGrp="1"/>
          </p:cNvSpPr>
          <p:nvPr>
            <p:ph type="body" sz="quarter" idx="12"/>
          </p:nvPr>
        </p:nvSpPr>
        <p:spPr>
          <a:xfrm>
            <a:off x="415871" y="1179930"/>
            <a:ext cx="8316000" cy="3456384"/>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1525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4" name="Title 3"/>
          <p:cNvSpPr txBox="1">
            <a:spLocks/>
          </p:cNvSpPr>
          <p:nvPr userDrawn="1"/>
        </p:nvSpPr>
        <p:spPr>
          <a:xfrm>
            <a:off x="4396902" y="1221600"/>
            <a:ext cx="4567586" cy="4867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all" spc="0" normalizeH="0" baseline="0" noProof="0">
                <a:ln>
                  <a:noFill/>
                </a:ln>
                <a:solidFill>
                  <a:schemeClr val="tx1"/>
                </a:solidFill>
                <a:effectLst/>
                <a:uLnTx/>
                <a:uFillTx/>
                <a:latin typeface="+mj-lt"/>
                <a:ea typeface="+mj-ea"/>
                <a:cs typeface="+mj-cs"/>
              </a:rPr>
              <a:t>Further help &amp; support</a:t>
            </a:r>
            <a:endParaRPr kumimoji="0" lang="en-GB" sz="2800" b="0" i="0" u="none" strike="noStrike" kern="1200" cap="all" spc="0" normalizeH="0" baseline="0" noProof="0" dirty="0">
              <a:ln>
                <a:noFill/>
              </a:ln>
              <a:solidFill>
                <a:schemeClr val="tx1"/>
              </a:solidFill>
              <a:effectLst/>
              <a:uLnTx/>
              <a:uFillTx/>
              <a:latin typeface="+mj-lt"/>
              <a:ea typeface="+mj-ea"/>
              <a:cs typeface="+mj-cs"/>
            </a:endParaRPr>
          </a:p>
        </p:txBody>
      </p:sp>
      <p:sp>
        <p:nvSpPr>
          <p:cNvPr id="5" name="Text Placeholder 4"/>
          <p:cNvSpPr>
            <a:spLocks noGrp="1"/>
          </p:cNvSpPr>
          <p:nvPr userDrawn="1">
            <p:ph type="body" sz="quarter" idx="12"/>
          </p:nvPr>
        </p:nvSpPr>
        <p:spPr>
          <a:xfrm>
            <a:off x="4393454" y="2085696"/>
            <a:ext cx="4482433" cy="2214246"/>
          </a:xfrm>
        </p:spPr>
        <p:txBody>
          <a:bodyPr/>
          <a:lstStyle/>
          <a:p>
            <a:pPr marL="0" lvl="0" indent="0">
              <a:spcBef>
                <a:spcPct val="20000"/>
              </a:spcBef>
              <a:buClrTx/>
            </a:pPr>
            <a:r>
              <a:rPr lang="en-US" sz="2800">
                <a:solidFill>
                  <a:schemeClr val="tx1"/>
                </a:solidFill>
              </a:rPr>
              <a:t>Click to edit Master text styles</a:t>
            </a:r>
          </a:p>
          <a:p>
            <a:pPr marL="0" lvl="1" indent="0">
              <a:spcBef>
                <a:spcPct val="20000"/>
              </a:spcBef>
              <a:buClrTx/>
            </a:pPr>
            <a:r>
              <a:rPr lang="en-US" sz="2800">
                <a:solidFill>
                  <a:schemeClr val="tx1"/>
                </a:solidFill>
              </a:rPr>
              <a:t>Second level</a:t>
            </a:r>
          </a:p>
          <a:p>
            <a:pPr marL="0" lvl="2" indent="0">
              <a:spcBef>
                <a:spcPct val="20000"/>
              </a:spcBef>
              <a:buClrTx/>
            </a:pPr>
            <a:r>
              <a:rPr lang="en-US" sz="2800">
                <a:solidFill>
                  <a:schemeClr val="tx1"/>
                </a:solidFill>
              </a:rPr>
              <a:t>Third level</a:t>
            </a:r>
          </a:p>
          <a:p>
            <a:pPr marL="0" lvl="3" indent="0">
              <a:spcBef>
                <a:spcPct val="20000"/>
              </a:spcBef>
              <a:buClrTx/>
            </a:pPr>
            <a:r>
              <a:rPr lang="en-US" sz="2800">
                <a:solidFill>
                  <a:schemeClr val="tx1"/>
                </a:solidFill>
              </a:rPr>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Plain w/o EQMS Logo or Bottom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544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74320"/>
            <a:ext cx="6845384" cy="411480"/>
          </a:xfrm>
        </p:spPr>
        <p:txBody>
          <a:bodyPr/>
          <a:lstStyle>
            <a:lvl1pPr>
              <a:defRPr>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Calibri Light" pitchFamily="34" charset="0"/>
              </a:defRPr>
            </a:lvl1pPr>
            <a:lvl2pPr>
              <a:defRPr>
                <a:solidFill>
                  <a:srgbClr val="323CA0"/>
                </a:solidFill>
                <a:latin typeface="Calibri Light" pitchFamily="34" charset="0"/>
              </a:defRPr>
            </a:lvl2pPr>
            <a:lvl3pPr>
              <a:defRPr>
                <a:solidFill>
                  <a:srgbClr val="323CA0"/>
                </a:solidFill>
                <a:latin typeface="Calibri Light" pitchFamily="34" charset="0"/>
              </a:defRPr>
            </a:lvl3pPr>
            <a:lvl4pPr>
              <a:defRPr>
                <a:solidFill>
                  <a:srgbClr val="323CA0"/>
                </a:solidFill>
                <a:latin typeface="Calibri Light" pitchFamily="34" charset="0"/>
              </a:defRPr>
            </a:lvl4pPr>
            <a:lvl5pPr>
              <a:defRPr>
                <a:solidFill>
                  <a:srgbClr val="323CA0"/>
                </a:solidFill>
                <a:latin typeface="Calibri Ligh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F4F5BE-4B64-4DAA-A7C9-9A3831796DEB}" type="datetimeFigureOut">
              <a:rPr lang="en-GB" smtClean="0"/>
              <a:pPr/>
              <a:t>08/03/2017</a:t>
            </a:fld>
            <a:endParaRPr lang="en-GB"/>
          </a:p>
        </p:txBody>
      </p:sp>
    </p:spTree>
    <p:extLst>
      <p:ext uri="{BB962C8B-B14F-4D97-AF65-F5344CB8AC3E}">
        <p14:creationId xmlns:p14="http://schemas.microsoft.com/office/powerpoint/2010/main" val="98523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 y="960467"/>
            <a:ext cx="2794209" cy="4183033"/>
          </a:xfrm>
          <a:custGeom>
            <a:avLst/>
            <a:gdLst>
              <a:gd name="connsiteX0" fmla="*/ 0 w 3571875"/>
              <a:gd name="connsiteY0" fmla="*/ 3157538 h 3157538"/>
              <a:gd name="connsiteX1" fmla="*/ 0 w 3571875"/>
              <a:gd name="connsiteY1" fmla="*/ 0 h 3157538"/>
              <a:gd name="connsiteX2" fmla="*/ 3571875 w 3571875"/>
              <a:gd name="connsiteY2" fmla="*/ 3157538 h 3157538"/>
              <a:gd name="connsiteX3" fmla="*/ 0 w 3571875"/>
              <a:gd name="connsiteY3" fmla="*/ 3157538 h 3157538"/>
              <a:gd name="connsiteX0" fmla="*/ 1 w 3571876"/>
              <a:gd name="connsiteY0" fmla="*/ 4071938 h 4071938"/>
              <a:gd name="connsiteX1" fmla="*/ 0 w 3571876"/>
              <a:gd name="connsiteY1" fmla="*/ 0 h 4071938"/>
              <a:gd name="connsiteX2" fmla="*/ 3571876 w 3571876"/>
              <a:gd name="connsiteY2" fmla="*/ 4071938 h 4071938"/>
              <a:gd name="connsiteX3" fmla="*/ 1 w 3571876"/>
              <a:gd name="connsiteY3" fmla="*/ 4071938 h 4071938"/>
              <a:gd name="connsiteX0" fmla="*/ 1 w 2896759"/>
              <a:gd name="connsiteY0" fmla="*/ 4071938 h 4071938"/>
              <a:gd name="connsiteX1" fmla="*/ 0 w 2896759"/>
              <a:gd name="connsiteY1" fmla="*/ 0 h 4071938"/>
              <a:gd name="connsiteX2" fmla="*/ 2896759 w 2896759"/>
              <a:gd name="connsiteY2" fmla="*/ 4071938 h 4071938"/>
              <a:gd name="connsiteX3" fmla="*/ 1 w 2896759"/>
              <a:gd name="connsiteY3" fmla="*/ 4071938 h 4071938"/>
              <a:gd name="connsiteX0" fmla="*/ 0 w 2896758"/>
              <a:gd name="connsiteY0" fmla="*/ 4234308 h 4234308"/>
              <a:gd name="connsiteX1" fmla="*/ 0 w 2896758"/>
              <a:gd name="connsiteY1" fmla="*/ 0 h 4234308"/>
              <a:gd name="connsiteX2" fmla="*/ 2896758 w 2896758"/>
              <a:gd name="connsiteY2" fmla="*/ 4234308 h 4234308"/>
              <a:gd name="connsiteX3" fmla="*/ 0 w 2896758"/>
              <a:gd name="connsiteY3" fmla="*/ 4234308 h 4234308"/>
              <a:gd name="connsiteX0" fmla="*/ 1 w 2896759"/>
              <a:gd name="connsiteY0" fmla="*/ 4183033 h 4183033"/>
              <a:gd name="connsiteX1" fmla="*/ 0 w 2896759"/>
              <a:gd name="connsiteY1" fmla="*/ 0 h 4183033"/>
              <a:gd name="connsiteX2" fmla="*/ 2896759 w 2896759"/>
              <a:gd name="connsiteY2" fmla="*/ 4183033 h 4183033"/>
              <a:gd name="connsiteX3" fmla="*/ 1 w 2896759"/>
              <a:gd name="connsiteY3" fmla="*/ 4183033 h 4183033"/>
              <a:gd name="connsiteX0" fmla="*/ 1 w 2794209"/>
              <a:gd name="connsiteY0" fmla="*/ 4183033 h 4183033"/>
              <a:gd name="connsiteX1" fmla="*/ 0 w 2794209"/>
              <a:gd name="connsiteY1" fmla="*/ 0 h 4183033"/>
              <a:gd name="connsiteX2" fmla="*/ 2794209 w 2794209"/>
              <a:gd name="connsiteY2" fmla="*/ 4183033 h 4183033"/>
              <a:gd name="connsiteX3" fmla="*/ 1 w 2794209"/>
              <a:gd name="connsiteY3" fmla="*/ 4183033 h 4183033"/>
            </a:gdLst>
            <a:ahLst/>
            <a:cxnLst>
              <a:cxn ang="0">
                <a:pos x="connsiteX0" y="connsiteY0"/>
              </a:cxn>
              <a:cxn ang="0">
                <a:pos x="connsiteX1" y="connsiteY1"/>
              </a:cxn>
              <a:cxn ang="0">
                <a:pos x="connsiteX2" y="connsiteY2"/>
              </a:cxn>
              <a:cxn ang="0">
                <a:pos x="connsiteX3" y="connsiteY3"/>
              </a:cxn>
            </a:cxnLst>
            <a:rect l="l" t="t" r="r" b="b"/>
            <a:pathLst>
              <a:path w="2794209" h="4183033">
                <a:moveTo>
                  <a:pt x="1" y="4183033"/>
                </a:moveTo>
                <a:cubicBezTo>
                  <a:pt x="1" y="2788689"/>
                  <a:pt x="0" y="1394344"/>
                  <a:pt x="0" y="0"/>
                </a:cubicBezTo>
                <a:lnTo>
                  <a:pt x="2794209" y="4183033"/>
                </a:lnTo>
                <a:lnTo>
                  <a:pt x="1" y="4183033"/>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589763">
            <a:off x="1073897" y="1266285"/>
            <a:ext cx="4953487"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589763">
            <a:off x="1479464" y="1851741"/>
            <a:ext cx="5706930"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a:xfrm rot="19577483">
            <a:off x="323635" y="4521239"/>
            <a:ext cx="1644681" cy="150876"/>
          </a:xfrm>
        </p:spPr>
        <p:txBody>
          <a:bodyPr/>
          <a:lstStyle/>
          <a:p>
            <a:fld id="{A1F4F5BE-4B64-4DAA-A7C9-9A3831796DEB}" type="datetimeFigureOut">
              <a:rPr lang="en-GB" smtClean="0"/>
              <a:pPr/>
              <a:t>08/03/2017</a:t>
            </a:fld>
            <a:endParaRPr lang="en-GB" dirty="0"/>
          </a:p>
        </p:txBody>
      </p:sp>
      <p:sp>
        <p:nvSpPr>
          <p:cNvPr id="5" name="Footer Placeholder 4"/>
          <p:cNvSpPr>
            <a:spLocks noGrp="1"/>
          </p:cNvSpPr>
          <p:nvPr>
            <p:ph type="ftr" sz="quarter" idx="11"/>
          </p:nvPr>
        </p:nvSpPr>
        <p:spPr>
          <a:xfrm>
            <a:off x="3517514" y="4713842"/>
            <a:ext cx="4724400" cy="205740"/>
          </a:xfrm>
          <a:prstGeom prst="rect">
            <a:avLst/>
          </a:prstGeo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16901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F4F5BE-4B64-4DAA-A7C9-9A3831796DEB}" type="datetimeFigureOut">
              <a:rPr lang="en-GB" smtClean="0"/>
              <a:pPr/>
              <a:t>08/03/2017</a:t>
            </a:fld>
            <a:endParaRPr lang="en-GB"/>
          </a:p>
        </p:txBody>
      </p:sp>
      <p:sp>
        <p:nvSpPr>
          <p:cNvPr id="6" name="Footer Placeholder 5"/>
          <p:cNvSpPr>
            <a:spLocks noGrp="1"/>
          </p:cNvSpPr>
          <p:nvPr>
            <p:ph type="ftr" sz="quarter" idx="11"/>
          </p:nvPr>
        </p:nvSpPr>
        <p:spPr>
          <a:xfrm>
            <a:off x="3517514" y="4713842"/>
            <a:ext cx="4724400" cy="205740"/>
          </a:xfrm>
          <a:prstGeom prst="rect">
            <a:avLst/>
          </a:prstGeom>
        </p:spPr>
        <p:txBody>
          <a:bodyPr/>
          <a:lstStyle>
            <a:lvl1pPr>
              <a:defRPr>
                <a:solidFill>
                  <a:schemeClr val="bg1"/>
                </a:solidFill>
              </a:defRPr>
            </a:lvl1pPr>
          </a:lstStyle>
          <a:p>
            <a:endParaRPr lang="en-GB"/>
          </a:p>
        </p:txBody>
      </p:sp>
      <p:sp>
        <p:nvSpPr>
          <p:cNvPr id="8" name="Title 7"/>
          <p:cNvSpPr>
            <a:spLocks noGrp="1"/>
          </p:cNvSpPr>
          <p:nvPr>
            <p:ph type="title"/>
          </p:nvPr>
        </p:nvSpPr>
        <p:spPr>
          <a:xfrm>
            <a:off x="822960" y="274320"/>
            <a:ext cx="6845384" cy="411480"/>
          </a:xfrm>
        </p:spPr>
        <p:txBody>
          <a:bodyPr/>
          <a:lstStyle/>
          <a:p>
            <a:r>
              <a:rPr lang="en-US"/>
              <a:t>Click to edit Master title style</a:t>
            </a:r>
          </a:p>
        </p:txBody>
      </p:sp>
    </p:spTree>
    <p:extLst>
      <p:ext uri="{BB962C8B-B14F-4D97-AF65-F5344CB8AC3E}">
        <p14:creationId xmlns:p14="http://schemas.microsoft.com/office/powerpoint/2010/main" val="168202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2960" y="274320"/>
            <a:ext cx="6845384" cy="41148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F4F5BE-4B64-4DAA-A7C9-9A3831796DEB}" type="datetimeFigureOut">
              <a:rPr lang="en-GB" smtClean="0"/>
              <a:pPr/>
              <a:t>08/03/2017</a:t>
            </a:fld>
            <a:endParaRPr lang="en-GB"/>
          </a:p>
        </p:txBody>
      </p:sp>
      <p:sp>
        <p:nvSpPr>
          <p:cNvPr id="8" name="Footer Placeholder 7"/>
          <p:cNvSpPr>
            <a:spLocks noGrp="1"/>
          </p:cNvSpPr>
          <p:nvPr>
            <p:ph type="ftr" sz="quarter" idx="11"/>
          </p:nvPr>
        </p:nvSpPr>
        <p:spPr>
          <a:xfrm>
            <a:off x="3517514" y="4713842"/>
            <a:ext cx="4724400" cy="205740"/>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97765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74320"/>
            <a:ext cx="6845384" cy="41148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1F4F5BE-4B64-4DAA-A7C9-9A3831796DEB}" type="datetimeFigureOut">
              <a:rPr lang="en-GB" smtClean="0"/>
              <a:pPr/>
              <a:t>08/03/2017</a:t>
            </a:fld>
            <a:endParaRPr lang="en-GB"/>
          </a:p>
        </p:txBody>
      </p:sp>
    </p:spTree>
    <p:extLst>
      <p:ext uri="{BB962C8B-B14F-4D97-AF65-F5344CB8AC3E}">
        <p14:creationId xmlns:p14="http://schemas.microsoft.com/office/powerpoint/2010/main" val="344240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4F5BE-4B64-4DAA-A7C9-9A3831796DEB}" type="datetimeFigureOut">
              <a:rPr lang="en-GB" smtClean="0"/>
              <a:pPr/>
              <a:t>08/03/2017</a:t>
            </a:fld>
            <a:endParaRPr lang="en-GB"/>
          </a:p>
        </p:txBody>
      </p:sp>
    </p:spTree>
    <p:extLst>
      <p:ext uri="{BB962C8B-B14F-4D97-AF65-F5344CB8AC3E}">
        <p14:creationId xmlns:p14="http://schemas.microsoft.com/office/powerpoint/2010/main" val="87262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6"/>
          <p:cNvSpPr/>
          <p:nvPr/>
        </p:nvSpPr>
        <p:spPr>
          <a:xfrm>
            <a:off x="0" y="1007269"/>
            <a:ext cx="2750343" cy="4136232"/>
          </a:xfrm>
          <a:custGeom>
            <a:avLst/>
            <a:gdLst>
              <a:gd name="connsiteX0" fmla="*/ 0 w 3571875"/>
              <a:gd name="connsiteY0" fmla="*/ 3157538 h 3157538"/>
              <a:gd name="connsiteX1" fmla="*/ 0 w 3571875"/>
              <a:gd name="connsiteY1" fmla="*/ 0 h 3157538"/>
              <a:gd name="connsiteX2" fmla="*/ 3571875 w 3571875"/>
              <a:gd name="connsiteY2" fmla="*/ 3157538 h 3157538"/>
              <a:gd name="connsiteX3" fmla="*/ 0 w 3571875"/>
              <a:gd name="connsiteY3" fmla="*/ 3157538 h 3157538"/>
              <a:gd name="connsiteX0" fmla="*/ 0 w 2921794"/>
              <a:gd name="connsiteY0" fmla="*/ 3157538 h 3264694"/>
              <a:gd name="connsiteX1" fmla="*/ 0 w 2921794"/>
              <a:gd name="connsiteY1" fmla="*/ 0 h 3264694"/>
              <a:gd name="connsiteX2" fmla="*/ 2921794 w 2921794"/>
              <a:gd name="connsiteY2" fmla="*/ 3264694 h 3264694"/>
              <a:gd name="connsiteX3" fmla="*/ 0 w 2921794"/>
              <a:gd name="connsiteY3" fmla="*/ 3157538 h 3264694"/>
              <a:gd name="connsiteX0" fmla="*/ 0 w 2721769"/>
              <a:gd name="connsiteY0" fmla="*/ 3157538 h 3157538"/>
              <a:gd name="connsiteX1" fmla="*/ 0 w 2721769"/>
              <a:gd name="connsiteY1" fmla="*/ 0 h 3157538"/>
              <a:gd name="connsiteX2" fmla="*/ 2721769 w 2721769"/>
              <a:gd name="connsiteY2" fmla="*/ 3157538 h 3157538"/>
              <a:gd name="connsiteX3" fmla="*/ 0 w 2721769"/>
              <a:gd name="connsiteY3" fmla="*/ 3157538 h 3157538"/>
              <a:gd name="connsiteX0" fmla="*/ 0 w 2721769"/>
              <a:gd name="connsiteY0" fmla="*/ 3486150 h 3486150"/>
              <a:gd name="connsiteX1" fmla="*/ 0 w 2721769"/>
              <a:gd name="connsiteY1" fmla="*/ 0 h 3486150"/>
              <a:gd name="connsiteX2" fmla="*/ 2721769 w 2721769"/>
              <a:gd name="connsiteY2" fmla="*/ 3486150 h 3486150"/>
              <a:gd name="connsiteX3" fmla="*/ 0 w 2721769"/>
              <a:gd name="connsiteY3" fmla="*/ 3486150 h 3486150"/>
              <a:gd name="connsiteX0" fmla="*/ 0 w 2614612"/>
              <a:gd name="connsiteY0" fmla="*/ 3486150 h 3486150"/>
              <a:gd name="connsiteX1" fmla="*/ 0 w 2614612"/>
              <a:gd name="connsiteY1" fmla="*/ 0 h 3486150"/>
              <a:gd name="connsiteX2" fmla="*/ 2614612 w 2614612"/>
              <a:gd name="connsiteY2" fmla="*/ 3486150 h 3486150"/>
              <a:gd name="connsiteX3" fmla="*/ 0 w 2614612"/>
              <a:gd name="connsiteY3" fmla="*/ 3486150 h 3486150"/>
              <a:gd name="connsiteX0" fmla="*/ 0 w 2614612"/>
              <a:gd name="connsiteY0" fmla="*/ 3879056 h 3879056"/>
              <a:gd name="connsiteX1" fmla="*/ 0 w 2614612"/>
              <a:gd name="connsiteY1" fmla="*/ 0 h 3879056"/>
              <a:gd name="connsiteX2" fmla="*/ 2614612 w 2614612"/>
              <a:gd name="connsiteY2" fmla="*/ 3879056 h 3879056"/>
              <a:gd name="connsiteX3" fmla="*/ 0 w 2614612"/>
              <a:gd name="connsiteY3" fmla="*/ 3879056 h 3879056"/>
              <a:gd name="connsiteX0" fmla="*/ 0 w 2614612"/>
              <a:gd name="connsiteY0" fmla="*/ 4136231 h 4136231"/>
              <a:gd name="connsiteX1" fmla="*/ 0 w 2614612"/>
              <a:gd name="connsiteY1" fmla="*/ 0 h 4136231"/>
              <a:gd name="connsiteX2" fmla="*/ 2614612 w 2614612"/>
              <a:gd name="connsiteY2" fmla="*/ 4136231 h 4136231"/>
              <a:gd name="connsiteX3" fmla="*/ 0 w 2614612"/>
              <a:gd name="connsiteY3" fmla="*/ 4136231 h 4136231"/>
              <a:gd name="connsiteX0" fmla="*/ 0 w 2750343"/>
              <a:gd name="connsiteY0" fmla="*/ 4136231 h 4136232"/>
              <a:gd name="connsiteX1" fmla="*/ 0 w 2750343"/>
              <a:gd name="connsiteY1" fmla="*/ 0 h 4136232"/>
              <a:gd name="connsiteX2" fmla="*/ 2750343 w 2750343"/>
              <a:gd name="connsiteY2" fmla="*/ 4136232 h 4136232"/>
              <a:gd name="connsiteX3" fmla="*/ 0 w 2750343"/>
              <a:gd name="connsiteY3" fmla="*/ 4136231 h 4136232"/>
            </a:gdLst>
            <a:ahLst/>
            <a:cxnLst>
              <a:cxn ang="0">
                <a:pos x="connsiteX0" y="connsiteY0"/>
              </a:cxn>
              <a:cxn ang="0">
                <a:pos x="connsiteX1" y="connsiteY1"/>
              </a:cxn>
              <a:cxn ang="0">
                <a:pos x="connsiteX2" y="connsiteY2"/>
              </a:cxn>
              <a:cxn ang="0">
                <a:pos x="connsiteX3" y="connsiteY3"/>
              </a:cxn>
            </a:cxnLst>
            <a:rect l="l" t="t" r="r" b="b"/>
            <a:pathLst>
              <a:path w="2750343" h="4136232">
                <a:moveTo>
                  <a:pt x="0" y="4136231"/>
                </a:moveTo>
                <a:lnTo>
                  <a:pt x="0" y="0"/>
                </a:lnTo>
                <a:lnTo>
                  <a:pt x="2750343" y="4136232"/>
                </a:lnTo>
                <a:lnTo>
                  <a:pt x="0" y="41362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584838">
            <a:off x="1033896" y="1194199"/>
            <a:ext cx="4625842"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584838">
            <a:off x="1552391" y="1720288"/>
            <a:ext cx="5142984"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a:xfrm rot="19542803">
            <a:off x="328599" y="4525709"/>
            <a:ext cx="1644681" cy="150876"/>
          </a:xfrm>
        </p:spPr>
        <p:txBody>
          <a:bodyPr/>
          <a:lstStyle/>
          <a:p>
            <a:fld id="{A1F4F5BE-4B64-4DAA-A7C9-9A3831796DEB}" type="datetimeFigureOut">
              <a:rPr lang="en-GB" smtClean="0"/>
              <a:pPr/>
              <a:t>08/03/2017</a:t>
            </a:fld>
            <a:endParaRPr lang="en-GB" dirty="0"/>
          </a:p>
        </p:txBody>
      </p:sp>
      <p:sp>
        <p:nvSpPr>
          <p:cNvPr id="6" name="Footer Placeholder 5"/>
          <p:cNvSpPr>
            <a:spLocks noGrp="1"/>
          </p:cNvSpPr>
          <p:nvPr>
            <p:ph type="ftr" sz="quarter" idx="11"/>
          </p:nvPr>
        </p:nvSpPr>
        <p:spPr>
          <a:xfrm>
            <a:off x="3517514" y="4713842"/>
            <a:ext cx="4724400" cy="205740"/>
          </a:xfrm>
          <a:prstGeom prst="rect">
            <a:avLst/>
          </a:prstGeom>
        </p:spPr>
        <p:txBody>
          <a:bodyPr/>
          <a:lstStyle>
            <a:lvl1pPr>
              <a:defRPr>
                <a:solidFill>
                  <a:schemeClr val="tx2"/>
                </a:solidFill>
              </a:defRPr>
            </a:lvl1pPr>
          </a:lstStyle>
          <a:p>
            <a:endParaRPr lang="en-GB"/>
          </a:p>
        </p:txBody>
      </p:sp>
    </p:spTree>
    <p:extLst>
      <p:ext uri="{BB962C8B-B14F-4D97-AF65-F5344CB8AC3E}">
        <p14:creationId xmlns:p14="http://schemas.microsoft.com/office/powerpoint/2010/main" val="80986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1915581" y="0"/>
            <a:ext cx="7228419"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0" fmla="*/ 0 w 7092315"/>
              <a:gd name="connsiteY0" fmla="*/ 4989195 h 6858000"/>
              <a:gd name="connsiteX1" fmla="*/ 5682615 w 7092315"/>
              <a:gd name="connsiteY1" fmla="*/ 0 h 6858000"/>
              <a:gd name="connsiteX2" fmla="*/ 7092315 w 7092315"/>
              <a:gd name="connsiteY2" fmla="*/ 0 h 6858000"/>
              <a:gd name="connsiteX3" fmla="*/ 7092315 w 7092315"/>
              <a:gd name="connsiteY3" fmla="*/ 6858000 h 6858000"/>
              <a:gd name="connsiteX4" fmla="*/ 1510666 w 7092315"/>
              <a:gd name="connsiteY4" fmla="*/ 6848475 h 6858000"/>
              <a:gd name="connsiteX5" fmla="*/ 0 w 7092315"/>
              <a:gd name="connsiteY5" fmla="*/ 4989195 h 6858000"/>
              <a:gd name="connsiteX0" fmla="*/ 0 w 7103745"/>
              <a:gd name="connsiteY0" fmla="*/ 5021580 h 6858000"/>
              <a:gd name="connsiteX1" fmla="*/ 5694045 w 7103745"/>
              <a:gd name="connsiteY1" fmla="*/ 0 h 6858000"/>
              <a:gd name="connsiteX2" fmla="*/ 7103745 w 7103745"/>
              <a:gd name="connsiteY2" fmla="*/ 0 h 6858000"/>
              <a:gd name="connsiteX3" fmla="*/ 7103745 w 7103745"/>
              <a:gd name="connsiteY3" fmla="*/ 6858000 h 6858000"/>
              <a:gd name="connsiteX4" fmla="*/ 1522096 w 7103745"/>
              <a:gd name="connsiteY4" fmla="*/ 6848475 h 6858000"/>
              <a:gd name="connsiteX5" fmla="*/ 0 w 7103745"/>
              <a:gd name="connsiteY5" fmla="*/ 5021580 h 6858000"/>
              <a:gd name="connsiteX0" fmla="*/ 0 w 7077075"/>
              <a:gd name="connsiteY0" fmla="*/ 4949190 h 6858000"/>
              <a:gd name="connsiteX1" fmla="*/ 5667375 w 7077075"/>
              <a:gd name="connsiteY1" fmla="*/ 0 h 6858000"/>
              <a:gd name="connsiteX2" fmla="*/ 7077075 w 7077075"/>
              <a:gd name="connsiteY2" fmla="*/ 0 h 6858000"/>
              <a:gd name="connsiteX3" fmla="*/ 7077075 w 7077075"/>
              <a:gd name="connsiteY3" fmla="*/ 6858000 h 6858000"/>
              <a:gd name="connsiteX4" fmla="*/ 1495426 w 7077075"/>
              <a:gd name="connsiteY4" fmla="*/ 6848475 h 6858000"/>
              <a:gd name="connsiteX5" fmla="*/ 0 w 7077075"/>
              <a:gd name="connsiteY5" fmla="*/ 4949190 h 6858000"/>
              <a:gd name="connsiteX0" fmla="*/ 0 w 7103745"/>
              <a:gd name="connsiteY0" fmla="*/ 5023485 h 6858000"/>
              <a:gd name="connsiteX1" fmla="*/ 5694045 w 7103745"/>
              <a:gd name="connsiteY1" fmla="*/ 0 h 6858000"/>
              <a:gd name="connsiteX2" fmla="*/ 7103745 w 7103745"/>
              <a:gd name="connsiteY2" fmla="*/ 0 h 6858000"/>
              <a:gd name="connsiteX3" fmla="*/ 7103745 w 7103745"/>
              <a:gd name="connsiteY3" fmla="*/ 6858000 h 6858000"/>
              <a:gd name="connsiteX4" fmla="*/ 1522096 w 7103745"/>
              <a:gd name="connsiteY4" fmla="*/ 6848475 h 6858000"/>
              <a:gd name="connsiteX5" fmla="*/ 0 w 7103745"/>
              <a:gd name="connsiteY5" fmla="*/ 5023485 h 6858000"/>
              <a:gd name="connsiteX0" fmla="*/ 0 w 7103745"/>
              <a:gd name="connsiteY0" fmla="*/ 5023485 h 6858000"/>
              <a:gd name="connsiteX1" fmla="*/ 5694045 w 7103745"/>
              <a:gd name="connsiteY1" fmla="*/ 0 h 6858000"/>
              <a:gd name="connsiteX2" fmla="*/ 7103745 w 7103745"/>
              <a:gd name="connsiteY2" fmla="*/ 0 h 6858000"/>
              <a:gd name="connsiteX3" fmla="*/ 7103745 w 7103745"/>
              <a:gd name="connsiteY3" fmla="*/ 6858000 h 6858000"/>
              <a:gd name="connsiteX4" fmla="*/ 1567816 w 7103745"/>
              <a:gd name="connsiteY4" fmla="*/ 6779895 h 6858000"/>
              <a:gd name="connsiteX5" fmla="*/ 0 w 7103745"/>
              <a:gd name="connsiteY5" fmla="*/ 5023485 h 6858000"/>
              <a:gd name="connsiteX0" fmla="*/ 0 w 7103745"/>
              <a:gd name="connsiteY0" fmla="*/ 5023485 h 6858000"/>
              <a:gd name="connsiteX1" fmla="*/ 5694045 w 7103745"/>
              <a:gd name="connsiteY1" fmla="*/ 0 h 6858000"/>
              <a:gd name="connsiteX2" fmla="*/ 7103745 w 7103745"/>
              <a:gd name="connsiteY2" fmla="*/ 0 h 6858000"/>
              <a:gd name="connsiteX3" fmla="*/ 7103745 w 7103745"/>
              <a:gd name="connsiteY3" fmla="*/ 6858000 h 6858000"/>
              <a:gd name="connsiteX4" fmla="*/ 1531621 w 7103745"/>
              <a:gd name="connsiteY4" fmla="*/ 6830616 h 6858000"/>
              <a:gd name="connsiteX5" fmla="*/ 0 w 7103745"/>
              <a:gd name="connsiteY5" fmla="*/ 5023485 h 6858000"/>
              <a:gd name="connsiteX0" fmla="*/ 0 w 7094220"/>
              <a:gd name="connsiteY0" fmla="*/ 4993005 h 6858000"/>
              <a:gd name="connsiteX1" fmla="*/ 5684520 w 7094220"/>
              <a:gd name="connsiteY1" fmla="*/ 0 h 6858000"/>
              <a:gd name="connsiteX2" fmla="*/ 7094220 w 7094220"/>
              <a:gd name="connsiteY2" fmla="*/ 0 h 6858000"/>
              <a:gd name="connsiteX3" fmla="*/ 7094220 w 7094220"/>
              <a:gd name="connsiteY3" fmla="*/ 6858000 h 6858000"/>
              <a:gd name="connsiteX4" fmla="*/ 1522096 w 7094220"/>
              <a:gd name="connsiteY4" fmla="*/ 6830616 h 6858000"/>
              <a:gd name="connsiteX5" fmla="*/ 0 w 7094220"/>
              <a:gd name="connsiteY5" fmla="*/ 4993005 h 6858000"/>
              <a:gd name="connsiteX0" fmla="*/ 0 w 7107555"/>
              <a:gd name="connsiteY0" fmla="*/ 5023485 h 6858000"/>
              <a:gd name="connsiteX1" fmla="*/ 5697855 w 7107555"/>
              <a:gd name="connsiteY1" fmla="*/ 0 h 6858000"/>
              <a:gd name="connsiteX2" fmla="*/ 7107555 w 7107555"/>
              <a:gd name="connsiteY2" fmla="*/ 0 h 6858000"/>
              <a:gd name="connsiteX3" fmla="*/ 7107555 w 7107555"/>
              <a:gd name="connsiteY3" fmla="*/ 6858000 h 6858000"/>
              <a:gd name="connsiteX4" fmla="*/ 1535431 w 7107555"/>
              <a:gd name="connsiteY4" fmla="*/ 6830616 h 6858000"/>
              <a:gd name="connsiteX5" fmla="*/ 0 w 7107555"/>
              <a:gd name="connsiteY5" fmla="*/ 5023485 h 6858000"/>
              <a:gd name="connsiteX0" fmla="*/ 0 w 7107555"/>
              <a:gd name="connsiteY0" fmla="*/ 5023485 h 6858000"/>
              <a:gd name="connsiteX1" fmla="*/ 5697855 w 7107555"/>
              <a:gd name="connsiteY1" fmla="*/ 0 h 6858000"/>
              <a:gd name="connsiteX2" fmla="*/ 7107555 w 7107555"/>
              <a:gd name="connsiteY2" fmla="*/ 0 h 6858000"/>
              <a:gd name="connsiteX3" fmla="*/ 7107555 w 7107555"/>
              <a:gd name="connsiteY3" fmla="*/ 6858000 h 6858000"/>
              <a:gd name="connsiteX4" fmla="*/ 1644016 w 7107555"/>
              <a:gd name="connsiteY4" fmla="*/ 6782991 h 6858000"/>
              <a:gd name="connsiteX5" fmla="*/ 0 w 7107555"/>
              <a:gd name="connsiteY5" fmla="*/ 5023485 h 6858000"/>
              <a:gd name="connsiteX0" fmla="*/ 0 w 7107555"/>
              <a:gd name="connsiteY0" fmla="*/ 5023485 h 6858000"/>
              <a:gd name="connsiteX1" fmla="*/ 5697855 w 7107555"/>
              <a:gd name="connsiteY1" fmla="*/ 0 h 6858000"/>
              <a:gd name="connsiteX2" fmla="*/ 7107555 w 7107555"/>
              <a:gd name="connsiteY2" fmla="*/ 0 h 6858000"/>
              <a:gd name="connsiteX3" fmla="*/ 7107555 w 7107555"/>
              <a:gd name="connsiteY3" fmla="*/ 6858000 h 6858000"/>
              <a:gd name="connsiteX4" fmla="*/ 1535431 w 7107555"/>
              <a:gd name="connsiteY4" fmla="*/ 6830616 h 6858000"/>
              <a:gd name="connsiteX5" fmla="*/ 0 w 7107555"/>
              <a:gd name="connsiteY5" fmla="*/ 5023485 h 6858000"/>
              <a:gd name="connsiteX0" fmla="*/ 0 w 7107555"/>
              <a:gd name="connsiteY0" fmla="*/ 5023485 h 6858000"/>
              <a:gd name="connsiteX1" fmla="*/ 5697855 w 7107555"/>
              <a:gd name="connsiteY1" fmla="*/ 0 h 6858000"/>
              <a:gd name="connsiteX2" fmla="*/ 7107555 w 7107555"/>
              <a:gd name="connsiteY2" fmla="*/ 0 h 6858000"/>
              <a:gd name="connsiteX3" fmla="*/ 7107555 w 7107555"/>
              <a:gd name="connsiteY3" fmla="*/ 6858000 h 6858000"/>
              <a:gd name="connsiteX4" fmla="*/ 1533526 w 7107555"/>
              <a:gd name="connsiteY4" fmla="*/ 6830616 h 6858000"/>
              <a:gd name="connsiteX5" fmla="*/ 0 w 7107555"/>
              <a:gd name="connsiteY5" fmla="*/ 5023485 h 6858000"/>
              <a:gd name="connsiteX0" fmla="*/ 0 w 7107555"/>
              <a:gd name="connsiteY0" fmla="*/ 5023485 h 6858000"/>
              <a:gd name="connsiteX1" fmla="*/ 5697855 w 7107555"/>
              <a:gd name="connsiteY1" fmla="*/ 0 h 6858000"/>
              <a:gd name="connsiteX2" fmla="*/ 7107555 w 7107555"/>
              <a:gd name="connsiteY2" fmla="*/ 0 h 6858000"/>
              <a:gd name="connsiteX3" fmla="*/ 7107555 w 7107555"/>
              <a:gd name="connsiteY3" fmla="*/ 6858000 h 6858000"/>
              <a:gd name="connsiteX4" fmla="*/ 1535431 w 7107555"/>
              <a:gd name="connsiteY4" fmla="*/ 6830616 h 6858000"/>
              <a:gd name="connsiteX5" fmla="*/ 0 w 7107555"/>
              <a:gd name="connsiteY5" fmla="*/ 5023485 h 6858000"/>
              <a:gd name="connsiteX0" fmla="*/ 0 w 7107555"/>
              <a:gd name="connsiteY0" fmla="*/ 5023485 h 6830616"/>
              <a:gd name="connsiteX1" fmla="*/ 5697855 w 7107555"/>
              <a:gd name="connsiteY1" fmla="*/ 0 h 6830616"/>
              <a:gd name="connsiteX2" fmla="*/ 7107555 w 7107555"/>
              <a:gd name="connsiteY2" fmla="*/ 0 h 6830616"/>
              <a:gd name="connsiteX3" fmla="*/ 7107555 w 7107555"/>
              <a:gd name="connsiteY3" fmla="*/ 6830616 h 6830616"/>
              <a:gd name="connsiteX4" fmla="*/ 1535431 w 7107555"/>
              <a:gd name="connsiteY4" fmla="*/ 6830616 h 6830616"/>
              <a:gd name="connsiteX5" fmla="*/ 0 w 7107555"/>
              <a:gd name="connsiteY5" fmla="*/ 5023485 h 6830616"/>
              <a:gd name="connsiteX0" fmla="*/ 0 w 7107555"/>
              <a:gd name="connsiteY0" fmla="*/ 5023485 h 6830616"/>
              <a:gd name="connsiteX1" fmla="*/ 5697855 w 7107555"/>
              <a:gd name="connsiteY1" fmla="*/ 0 h 6830616"/>
              <a:gd name="connsiteX2" fmla="*/ 7107555 w 7107555"/>
              <a:gd name="connsiteY2" fmla="*/ 0 h 6830616"/>
              <a:gd name="connsiteX3" fmla="*/ 7029450 w 7107555"/>
              <a:gd name="connsiteY3" fmla="*/ 6762036 h 6830616"/>
              <a:gd name="connsiteX4" fmla="*/ 1535431 w 7107555"/>
              <a:gd name="connsiteY4" fmla="*/ 6830616 h 6830616"/>
              <a:gd name="connsiteX5" fmla="*/ 0 w 7107555"/>
              <a:gd name="connsiteY5" fmla="*/ 5023485 h 6830616"/>
              <a:gd name="connsiteX0" fmla="*/ 0 w 7107555"/>
              <a:gd name="connsiteY0" fmla="*/ 5023485 h 6830616"/>
              <a:gd name="connsiteX1" fmla="*/ 5697855 w 7107555"/>
              <a:gd name="connsiteY1" fmla="*/ 0 h 6830616"/>
              <a:gd name="connsiteX2" fmla="*/ 7107555 w 7107555"/>
              <a:gd name="connsiteY2" fmla="*/ 0 h 6830616"/>
              <a:gd name="connsiteX3" fmla="*/ 7107555 w 7107555"/>
              <a:gd name="connsiteY3" fmla="*/ 6830616 h 6830616"/>
              <a:gd name="connsiteX4" fmla="*/ 1535431 w 7107555"/>
              <a:gd name="connsiteY4" fmla="*/ 6830616 h 6830616"/>
              <a:gd name="connsiteX5" fmla="*/ 0 w 7107555"/>
              <a:gd name="connsiteY5" fmla="*/ 5023485 h 6830616"/>
              <a:gd name="connsiteX0" fmla="*/ 0 w 7107555"/>
              <a:gd name="connsiteY0" fmla="*/ 5050869 h 6858000"/>
              <a:gd name="connsiteX1" fmla="*/ 5728335 w 7107555"/>
              <a:gd name="connsiteY1" fmla="*/ 0 h 6858000"/>
              <a:gd name="connsiteX2" fmla="*/ 7107555 w 7107555"/>
              <a:gd name="connsiteY2" fmla="*/ 27384 h 6858000"/>
              <a:gd name="connsiteX3" fmla="*/ 7107555 w 7107555"/>
              <a:gd name="connsiteY3" fmla="*/ 6858000 h 6858000"/>
              <a:gd name="connsiteX4" fmla="*/ 1535431 w 7107555"/>
              <a:gd name="connsiteY4" fmla="*/ 6858000 h 6858000"/>
              <a:gd name="connsiteX5" fmla="*/ 0 w 7107555"/>
              <a:gd name="connsiteY5" fmla="*/ 5050869 h 6858000"/>
              <a:gd name="connsiteX0" fmla="*/ 0 w 7107555"/>
              <a:gd name="connsiteY0" fmla="*/ 5050869 h 6858000"/>
              <a:gd name="connsiteX1" fmla="*/ 5728335 w 7107555"/>
              <a:gd name="connsiteY1" fmla="*/ 0 h 6858000"/>
              <a:gd name="connsiteX2" fmla="*/ 7107555 w 7107555"/>
              <a:gd name="connsiteY2" fmla="*/ 0 h 6858000"/>
              <a:gd name="connsiteX3" fmla="*/ 7107555 w 7107555"/>
              <a:gd name="connsiteY3" fmla="*/ 6858000 h 6858000"/>
              <a:gd name="connsiteX4" fmla="*/ 1535431 w 7107555"/>
              <a:gd name="connsiteY4" fmla="*/ 6858000 h 6858000"/>
              <a:gd name="connsiteX5" fmla="*/ 0 w 7107555"/>
              <a:gd name="connsiteY5" fmla="*/ 5050869 h 6858000"/>
              <a:gd name="connsiteX0" fmla="*/ 0 w 7217914"/>
              <a:gd name="connsiteY0" fmla="*/ 5164381 h 6858000"/>
              <a:gd name="connsiteX1" fmla="*/ 5838694 w 7217914"/>
              <a:gd name="connsiteY1" fmla="*/ 0 h 6858000"/>
              <a:gd name="connsiteX2" fmla="*/ 7217914 w 7217914"/>
              <a:gd name="connsiteY2" fmla="*/ 0 h 6858000"/>
              <a:gd name="connsiteX3" fmla="*/ 7217914 w 7217914"/>
              <a:gd name="connsiteY3" fmla="*/ 6858000 h 6858000"/>
              <a:gd name="connsiteX4" fmla="*/ 1645790 w 7217914"/>
              <a:gd name="connsiteY4" fmla="*/ 6858000 h 6858000"/>
              <a:gd name="connsiteX5" fmla="*/ 0 w 7217914"/>
              <a:gd name="connsiteY5" fmla="*/ 5164381 h 6858000"/>
              <a:gd name="connsiteX0" fmla="*/ 0 w 7217914"/>
              <a:gd name="connsiteY0" fmla="*/ 5164381 h 6858000"/>
              <a:gd name="connsiteX1" fmla="*/ 5838694 w 7217914"/>
              <a:gd name="connsiteY1" fmla="*/ 0 h 6858000"/>
              <a:gd name="connsiteX2" fmla="*/ 7217914 w 7217914"/>
              <a:gd name="connsiteY2" fmla="*/ 0 h 6858000"/>
              <a:gd name="connsiteX3" fmla="*/ 7217914 w 7217914"/>
              <a:gd name="connsiteY3" fmla="*/ 6858000 h 6858000"/>
              <a:gd name="connsiteX4" fmla="*/ 838596 w 7217914"/>
              <a:gd name="connsiteY4" fmla="*/ 6858000 h 6858000"/>
              <a:gd name="connsiteX5" fmla="*/ 0 w 7217914"/>
              <a:gd name="connsiteY5" fmla="*/ 5164381 h 6858000"/>
              <a:gd name="connsiteX0" fmla="*/ 0 w 7230526"/>
              <a:gd name="connsiteY0" fmla="*/ 5168585 h 6858000"/>
              <a:gd name="connsiteX1" fmla="*/ 5851306 w 7230526"/>
              <a:gd name="connsiteY1" fmla="*/ 0 h 6858000"/>
              <a:gd name="connsiteX2" fmla="*/ 7230526 w 7230526"/>
              <a:gd name="connsiteY2" fmla="*/ 0 h 6858000"/>
              <a:gd name="connsiteX3" fmla="*/ 7230526 w 7230526"/>
              <a:gd name="connsiteY3" fmla="*/ 6858000 h 6858000"/>
              <a:gd name="connsiteX4" fmla="*/ 851208 w 7230526"/>
              <a:gd name="connsiteY4" fmla="*/ 6858000 h 6858000"/>
              <a:gd name="connsiteX5" fmla="*/ 0 w 7230526"/>
              <a:gd name="connsiteY5" fmla="*/ 5168585 h 6858000"/>
              <a:gd name="connsiteX0" fmla="*/ 0 w 7182067"/>
              <a:gd name="connsiteY0" fmla="*/ 5165776 h 6858000"/>
              <a:gd name="connsiteX1" fmla="*/ 5802847 w 7182067"/>
              <a:gd name="connsiteY1" fmla="*/ 0 h 6858000"/>
              <a:gd name="connsiteX2" fmla="*/ 7182067 w 7182067"/>
              <a:gd name="connsiteY2" fmla="*/ 0 h 6858000"/>
              <a:gd name="connsiteX3" fmla="*/ 7182067 w 7182067"/>
              <a:gd name="connsiteY3" fmla="*/ 6858000 h 6858000"/>
              <a:gd name="connsiteX4" fmla="*/ 802749 w 7182067"/>
              <a:gd name="connsiteY4" fmla="*/ 6858000 h 6858000"/>
              <a:gd name="connsiteX5" fmla="*/ 0 w 7182067"/>
              <a:gd name="connsiteY5" fmla="*/ 5165776 h 6858000"/>
              <a:gd name="connsiteX0" fmla="*/ 0 w 7228419"/>
              <a:gd name="connsiteY0" fmla="*/ 5160157 h 6858000"/>
              <a:gd name="connsiteX1" fmla="*/ 5849199 w 7228419"/>
              <a:gd name="connsiteY1" fmla="*/ 0 h 6858000"/>
              <a:gd name="connsiteX2" fmla="*/ 7228419 w 7228419"/>
              <a:gd name="connsiteY2" fmla="*/ 0 h 6858000"/>
              <a:gd name="connsiteX3" fmla="*/ 7228419 w 7228419"/>
              <a:gd name="connsiteY3" fmla="*/ 6858000 h 6858000"/>
              <a:gd name="connsiteX4" fmla="*/ 849101 w 7228419"/>
              <a:gd name="connsiteY4" fmla="*/ 6858000 h 6858000"/>
              <a:gd name="connsiteX5" fmla="*/ 0 w 7228419"/>
              <a:gd name="connsiteY5" fmla="*/ 5160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8419" h="6858000">
                <a:moveTo>
                  <a:pt x="0" y="5160157"/>
                </a:moveTo>
                <a:lnTo>
                  <a:pt x="5849199" y="0"/>
                </a:lnTo>
                <a:lnTo>
                  <a:pt x="7228419" y="0"/>
                </a:lnTo>
                <a:lnTo>
                  <a:pt x="7228419" y="6858000"/>
                </a:lnTo>
                <a:lnTo>
                  <a:pt x="849101" y="6858000"/>
                </a:lnTo>
                <a:lnTo>
                  <a:pt x="0" y="5160157"/>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Freeform 8"/>
          <p:cNvSpPr/>
          <p:nvPr/>
        </p:nvSpPr>
        <p:spPr>
          <a:xfrm>
            <a:off x="-1" y="981621"/>
            <a:ext cx="2762407" cy="4161880"/>
          </a:xfrm>
          <a:custGeom>
            <a:avLst/>
            <a:gdLst>
              <a:gd name="connsiteX0" fmla="*/ 0 w 3571875"/>
              <a:gd name="connsiteY0" fmla="*/ 3157538 h 3157538"/>
              <a:gd name="connsiteX1" fmla="*/ 0 w 3571875"/>
              <a:gd name="connsiteY1" fmla="*/ 0 h 3157538"/>
              <a:gd name="connsiteX2" fmla="*/ 3571875 w 3571875"/>
              <a:gd name="connsiteY2" fmla="*/ 3157538 h 3157538"/>
              <a:gd name="connsiteX3" fmla="*/ 0 w 3571875"/>
              <a:gd name="connsiteY3" fmla="*/ 3157538 h 3157538"/>
              <a:gd name="connsiteX0" fmla="*/ 1 w 3571876"/>
              <a:gd name="connsiteY0" fmla="*/ 4161879 h 4161879"/>
              <a:gd name="connsiteX1" fmla="*/ 0 w 3571876"/>
              <a:gd name="connsiteY1" fmla="*/ 0 h 4161879"/>
              <a:gd name="connsiteX2" fmla="*/ 3571876 w 3571876"/>
              <a:gd name="connsiteY2" fmla="*/ 4161879 h 4161879"/>
              <a:gd name="connsiteX3" fmla="*/ 1 w 3571876"/>
              <a:gd name="connsiteY3" fmla="*/ 4161879 h 4161879"/>
              <a:gd name="connsiteX0" fmla="*/ 1 w 2762407"/>
              <a:gd name="connsiteY0" fmla="*/ 4161879 h 4161880"/>
              <a:gd name="connsiteX1" fmla="*/ 0 w 2762407"/>
              <a:gd name="connsiteY1" fmla="*/ 0 h 4161880"/>
              <a:gd name="connsiteX2" fmla="*/ 2762407 w 2762407"/>
              <a:gd name="connsiteY2" fmla="*/ 4161880 h 4161880"/>
              <a:gd name="connsiteX3" fmla="*/ 1 w 2762407"/>
              <a:gd name="connsiteY3" fmla="*/ 4161879 h 4161880"/>
            </a:gdLst>
            <a:ahLst/>
            <a:cxnLst>
              <a:cxn ang="0">
                <a:pos x="connsiteX0" y="connsiteY0"/>
              </a:cxn>
              <a:cxn ang="0">
                <a:pos x="connsiteX1" y="connsiteY1"/>
              </a:cxn>
              <a:cxn ang="0">
                <a:pos x="connsiteX2" y="connsiteY2"/>
              </a:cxn>
              <a:cxn ang="0">
                <a:pos x="connsiteX3" y="connsiteY3"/>
              </a:cxn>
            </a:cxnLst>
            <a:rect l="l" t="t" r="r" b="b"/>
            <a:pathLst>
              <a:path w="2762407" h="4161880">
                <a:moveTo>
                  <a:pt x="1" y="4161879"/>
                </a:moveTo>
                <a:cubicBezTo>
                  <a:pt x="1" y="2774586"/>
                  <a:pt x="0" y="1387293"/>
                  <a:pt x="0" y="0"/>
                </a:cubicBezTo>
                <a:lnTo>
                  <a:pt x="2762407" y="4161880"/>
                </a:lnTo>
                <a:lnTo>
                  <a:pt x="1" y="41618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3868169"/>
            <a:ext cx="2764682" cy="127533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 name="connsiteX0" fmla="*/ 0 w 3571875"/>
              <a:gd name="connsiteY0" fmla="*/ 1700442 h 1700442"/>
              <a:gd name="connsiteX1" fmla="*/ 1915379 w 3571875"/>
              <a:gd name="connsiteY1" fmla="*/ 0 h 1700442"/>
              <a:gd name="connsiteX2" fmla="*/ 3571875 w 3571875"/>
              <a:gd name="connsiteY2" fmla="*/ 1700442 h 1700442"/>
              <a:gd name="connsiteX3" fmla="*/ 0 w 3571875"/>
              <a:gd name="connsiteY3" fmla="*/ 1700442 h 1700442"/>
              <a:gd name="connsiteX0" fmla="*/ 0 w 2764681"/>
              <a:gd name="connsiteY0" fmla="*/ 1700442 h 1700442"/>
              <a:gd name="connsiteX1" fmla="*/ 1915379 w 2764681"/>
              <a:gd name="connsiteY1" fmla="*/ 0 h 1700442"/>
              <a:gd name="connsiteX2" fmla="*/ 2764681 w 2764681"/>
              <a:gd name="connsiteY2" fmla="*/ 1700441 h 1700442"/>
              <a:gd name="connsiteX3" fmla="*/ 0 w 2764681"/>
              <a:gd name="connsiteY3" fmla="*/ 1700442 h 1700442"/>
              <a:gd name="connsiteX0" fmla="*/ 0 w 2764682"/>
              <a:gd name="connsiteY0" fmla="*/ 1700441 h 1700441"/>
              <a:gd name="connsiteX1" fmla="*/ 1915380 w 2764682"/>
              <a:gd name="connsiteY1" fmla="*/ 0 h 1700441"/>
              <a:gd name="connsiteX2" fmla="*/ 2764682 w 2764682"/>
              <a:gd name="connsiteY2" fmla="*/ 1700441 h 1700441"/>
              <a:gd name="connsiteX3" fmla="*/ 0 w 2764682"/>
              <a:gd name="connsiteY3" fmla="*/ 1700441 h 1700441"/>
            </a:gdLst>
            <a:ahLst/>
            <a:cxnLst>
              <a:cxn ang="0">
                <a:pos x="connsiteX0" y="connsiteY0"/>
              </a:cxn>
              <a:cxn ang="0">
                <a:pos x="connsiteX1" y="connsiteY1"/>
              </a:cxn>
              <a:cxn ang="0">
                <a:pos x="connsiteX2" y="connsiteY2"/>
              </a:cxn>
              <a:cxn ang="0">
                <a:pos x="connsiteX3" y="connsiteY3"/>
              </a:cxn>
            </a:cxnLst>
            <a:rect l="l" t="t" r="r" b="b"/>
            <a:pathLst>
              <a:path w="2764682" h="1700441">
                <a:moveTo>
                  <a:pt x="0" y="1700441"/>
                </a:moveTo>
                <a:lnTo>
                  <a:pt x="1915380" y="0"/>
                </a:lnTo>
                <a:lnTo>
                  <a:pt x="2764682" y="1700441"/>
                </a:lnTo>
                <a:lnTo>
                  <a:pt x="0" y="170044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583100">
            <a:off x="992609" y="1106134"/>
            <a:ext cx="4337095" cy="900380"/>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583100">
            <a:off x="1544725" y="1717694"/>
            <a:ext cx="481942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9537976">
            <a:off x="327407" y="4524647"/>
            <a:ext cx="1644681" cy="150876"/>
          </a:xfrm>
        </p:spPr>
        <p:txBody>
          <a:bodyPr/>
          <a:lstStyle/>
          <a:p>
            <a:fld id="{A1F4F5BE-4B64-4DAA-A7C9-9A3831796DEB}" type="datetimeFigureOut">
              <a:rPr lang="en-GB" smtClean="0"/>
              <a:pPr/>
              <a:t>08/03/2017</a:t>
            </a:fld>
            <a:endParaRPr lang="en-GB" dirty="0"/>
          </a:p>
        </p:txBody>
      </p:sp>
    </p:spTree>
    <p:extLst>
      <p:ext uri="{BB962C8B-B14F-4D97-AF65-F5344CB8AC3E}">
        <p14:creationId xmlns:p14="http://schemas.microsoft.com/office/powerpoint/2010/main" val="121034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2382" y="4569972"/>
            <a:ext cx="3574257" cy="57352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4569972"/>
            <a:ext cx="9146380" cy="57352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6845384" cy="411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20630822">
            <a:off x="90378" y="4693154"/>
            <a:ext cx="1644681" cy="150876"/>
          </a:xfrm>
          <a:prstGeom prst="rect">
            <a:avLst/>
          </a:prstGeom>
        </p:spPr>
        <p:txBody>
          <a:bodyPr vert="horz" lIns="91440" tIns="45720" rIns="91440" bIns="45720" rtlCol="0" anchor="ctr"/>
          <a:lstStyle>
            <a:lvl1pPr algn="l">
              <a:defRPr sz="1200">
                <a:solidFill>
                  <a:srgbClr val="FFFFFF"/>
                </a:solidFill>
              </a:defRPr>
            </a:lvl1pPr>
          </a:lstStyle>
          <a:p>
            <a:fld id="{A1F4F5BE-4B64-4DAA-A7C9-9A3831796DEB}" type="datetimeFigureOut">
              <a:rPr lang="en-GB" smtClean="0"/>
              <a:pPr/>
              <a:t>08/03/2017</a:t>
            </a:fld>
            <a:endParaRPr lang="en-GB"/>
          </a:p>
        </p:txBody>
      </p:sp>
    </p:spTree>
    <p:extLst>
      <p:ext uri="{BB962C8B-B14F-4D97-AF65-F5344CB8AC3E}">
        <p14:creationId xmlns:p14="http://schemas.microsoft.com/office/powerpoint/2010/main" val="2737323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rgbClr val="323CA0"/>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rgbClr val="323CA0"/>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rgbClr val="323CA0"/>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rgbClr val="323CA0"/>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3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47" y="274320"/>
            <a:ext cx="7002597" cy="411480"/>
          </a:xfrm>
        </p:spPr>
        <p:txBody>
          <a:bodyPr/>
          <a:lstStyle/>
          <a:p>
            <a:r>
              <a:rPr lang="en-GB" dirty="0"/>
              <a:t>Plan – Do – Check – Act	</a:t>
            </a:r>
          </a:p>
        </p:txBody>
      </p:sp>
      <p:sp>
        <p:nvSpPr>
          <p:cNvPr id="5" name="Content Placeholder 4"/>
          <p:cNvSpPr>
            <a:spLocks noGrp="1"/>
          </p:cNvSpPr>
          <p:nvPr>
            <p:ph idx="1"/>
          </p:nvPr>
        </p:nvSpPr>
        <p:spPr>
          <a:xfrm>
            <a:off x="322502" y="1386511"/>
            <a:ext cx="4501524" cy="2387210"/>
          </a:xfrm>
        </p:spPr>
        <p:txBody>
          <a:bodyPr>
            <a:normAutofit lnSpcReduction="10000"/>
          </a:bodyPr>
          <a:lstStyle/>
          <a:p>
            <a:r>
              <a:rPr lang="en-GB" sz="1400" dirty="0">
                <a:latin typeface="Calibri" panose="020F0502020204030204" pitchFamily="34" charset="0"/>
                <a:cs typeface="Calibri" panose="020F0502020204030204" pitchFamily="34" charset="0"/>
              </a:rPr>
              <a:t>PLAN:</a:t>
            </a:r>
            <a:r>
              <a:rPr lang="en-GB" sz="1400" dirty="0"/>
              <a:t>	Lay out a clear strategy and inform key 	stakeholders early on</a:t>
            </a:r>
          </a:p>
          <a:p>
            <a:pPr>
              <a:lnSpc>
                <a:spcPct val="150000"/>
              </a:lnSpc>
            </a:pPr>
            <a:r>
              <a:rPr lang="en-GB" sz="1400" dirty="0">
                <a:latin typeface="Calibri" panose="020F0502020204030204" pitchFamily="34" charset="0"/>
                <a:cs typeface="Calibri" panose="020F0502020204030204" pitchFamily="34" charset="0"/>
              </a:rPr>
              <a:t>DO:</a:t>
            </a:r>
            <a:r>
              <a:rPr lang="en-GB" sz="1400" dirty="0"/>
              <a:t>		Implement your communications strategy</a:t>
            </a:r>
          </a:p>
          <a:p>
            <a:r>
              <a:rPr lang="en-GB" sz="1400" dirty="0">
                <a:latin typeface="Calibri" panose="020F0502020204030204" pitchFamily="34" charset="0"/>
                <a:cs typeface="Calibri" panose="020F0502020204030204" pitchFamily="34" charset="0"/>
              </a:rPr>
              <a:t>CHECK:</a:t>
            </a:r>
            <a:r>
              <a:rPr lang="en-GB" sz="1400" dirty="0"/>
              <a:t>	Follow up with employees that</a:t>
            </a:r>
          </a:p>
          <a:p>
            <a:r>
              <a:rPr lang="en-GB" sz="1400" dirty="0"/>
              <a:t>		they understand why, how, and</a:t>
            </a:r>
          </a:p>
          <a:p>
            <a:r>
              <a:rPr lang="en-GB" sz="1400" dirty="0"/>
              <a:t>		what is changing</a:t>
            </a:r>
          </a:p>
          <a:p>
            <a:r>
              <a:rPr lang="en-GB" sz="1400" dirty="0">
                <a:latin typeface="Calibri" panose="020F0502020204030204" pitchFamily="34" charset="0"/>
                <a:cs typeface="Calibri" panose="020F0502020204030204" pitchFamily="34" charset="0"/>
              </a:rPr>
              <a:t>ACT:</a:t>
            </a:r>
            <a:r>
              <a:rPr lang="en-GB" sz="1400" dirty="0"/>
              <a:t>		Identify gaps in employee understanding and 	address with further communications</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4320" y="1044793"/>
            <a:ext cx="3068662" cy="3068662"/>
          </a:xfrm>
          <a:prstGeom prst="rect">
            <a:avLst/>
          </a:prstGeom>
          <a:noFill/>
          <a:effectLst>
            <a:outerShdw blurRad="254000" sx="102000" sy="102000" algn="ctr"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094" y="2137283"/>
            <a:ext cx="1193861" cy="29211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3610" y="982894"/>
            <a:ext cx="628682" cy="28576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9791" y="3903114"/>
            <a:ext cx="495325" cy="28576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2309" y="2653411"/>
            <a:ext cx="793791" cy="285765"/>
          </a:xfrm>
          <a:prstGeom prst="rect">
            <a:avLst/>
          </a:prstGeom>
        </p:spPr>
      </p:pic>
    </p:spTree>
    <p:extLst>
      <p:ext uri="{BB962C8B-B14F-4D97-AF65-F5344CB8AC3E}">
        <p14:creationId xmlns:p14="http://schemas.microsoft.com/office/powerpoint/2010/main" val="227046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1000" fill="hold"/>
                                        <p:tgtEl>
                                          <p:spTgt spid="2050"/>
                                        </p:tgtEl>
                                        <p:attrNameLst>
                                          <p:attrName>ppt_x</p:attrName>
                                          <p:attrName>ppt_y</p:attrName>
                                        </p:attrNameLst>
                                      </p:cBhvr>
                                    </p:animMotion>
                                  </p:childTnLst>
                                </p:cTn>
                              </p:par>
                              <p:par>
                                <p:cTn id="7" presetID="63" presetClass="path" presetSubtype="0" accel="50000" decel="50000" fill="hold" nodeType="withEffect">
                                  <p:stCondLst>
                                    <p:cond delay="0"/>
                                  </p:stCondLst>
                                  <p:childTnLst>
                                    <p:animMotion origin="layout" path="M 0 0 L 0.25 0 E" pathEditMode="relative" ptsTypes="">
                                      <p:cBhvr>
                                        <p:cTn id="8" dur="1000" fill="hold"/>
                                        <p:tgtEl>
                                          <p:spTgt spid="4"/>
                                        </p:tgtEl>
                                        <p:attrNameLst>
                                          <p:attrName>ppt_x</p:attrName>
                                          <p:attrName>ppt_y</p:attrName>
                                        </p:attrNameLst>
                                      </p:cBhvr>
                                    </p:animMotion>
                                  </p:childTnLst>
                                </p:cTn>
                              </p:par>
                              <p:par>
                                <p:cTn id="9" presetID="63" presetClass="path" presetSubtype="0" accel="50000" decel="50000" fill="hold" nodeType="withEffect">
                                  <p:stCondLst>
                                    <p:cond delay="0"/>
                                  </p:stCondLst>
                                  <p:childTnLst>
                                    <p:animMotion origin="layout" path="M 0 0 L 0.25 0 E" pathEditMode="relative" ptsTypes="">
                                      <p:cBhvr>
                                        <p:cTn id="10" dur="1000" fill="hold"/>
                                        <p:tgtEl>
                                          <p:spTgt spid="3"/>
                                        </p:tgtEl>
                                        <p:attrNameLst>
                                          <p:attrName>ppt_x</p:attrName>
                                          <p:attrName>ppt_y</p:attrName>
                                        </p:attrNameLst>
                                      </p:cBhvr>
                                    </p:animMotion>
                                  </p:childTnLst>
                                </p:cTn>
                              </p:par>
                              <p:par>
                                <p:cTn id="11" presetID="63" presetClass="path" presetSubtype="0" accel="50000" decel="50000" fill="hold" nodeType="withEffect">
                                  <p:stCondLst>
                                    <p:cond delay="0"/>
                                  </p:stCondLst>
                                  <p:childTnLst>
                                    <p:animMotion origin="layout" path="M 0 0 L 0.25 0 E" pathEditMode="relative" ptsTypes="">
                                      <p:cBhvr>
                                        <p:cTn id="12" dur="1000" fill="hold"/>
                                        <p:tgtEl>
                                          <p:spTgt spid="6"/>
                                        </p:tgtEl>
                                        <p:attrNameLst>
                                          <p:attrName>ppt_x</p:attrName>
                                          <p:attrName>ppt_y</p:attrName>
                                        </p:attrNameLst>
                                      </p:cBhvr>
                                    </p:animMotion>
                                  </p:childTnLst>
                                </p:cTn>
                              </p:par>
                              <p:par>
                                <p:cTn id="13" presetID="63" presetClass="path" presetSubtype="0" accel="50000" decel="50000" fill="hold" nodeType="withEffect">
                                  <p:stCondLst>
                                    <p:cond delay="0"/>
                                  </p:stCondLst>
                                  <p:childTnLst>
                                    <p:animMotion origin="layout" path="M 0 0 L 0.25 0 E" pathEditMode="relative" ptsTypes="">
                                      <p:cBhvr>
                                        <p:cTn id="14" dur="1000" fill="hold"/>
                                        <p:tgtEl>
                                          <p:spTgt spid="7"/>
                                        </p:tgtEl>
                                        <p:attrNameLst>
                                          <p:attrName>ppt_x</p:attrName>
                                          <p:attrName>ppt_y</p:attrName>
                                        </p:attrNameLst>
                                      </p:cBhvr>
                                    </p:animMotion>
                                  </p:childTnLst>
                                </p:cTn>
                              </p:par>
                              <p:par>
                                <p:cTn id="15" presetID="22" presetClass="entr" presetSubtype="8"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1000"/>
                            </p:stCondLst>
                            <p:childTnLst>
                              <p:par>
                                <p:cTn id="19" presetID="26" presetClass="emph" presetSubtype="0" fill="hold" nodeType="after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5400000">
                                      <p:cBhvr>
                                        <p:cTn id="25" dur="500" fill="hold"/>
                                        <p:tgtEl>
                                          <p:spTgt spid="2050"/>
                                        </p:tgtEl>
                                        <p:attrNameLst>
                                          <p:attrName>r</p:attrName>
                                        </p:attrNameLst>
                                      </p:cBhvr>
                                    </p:animRot>
                                  </p:childTnLst>
                                </p:cTn>
                              </p:par>
                              <p:par>
                                <p:cTn id="26" presetID="44" presetClass="path" presetSubtype="0" fill="hold" nodeType="withEffect">
                                  <p:stCondLst>
                                    <p:cond delay="0"/>
                                  </p:stCondLst>
                                  <p:childTnLst>
                                    <p:animMotion origin="layout" path="M 0.25 2.83951E-6 C 0.42136 -0.02747 0.48993 0.06759 0.47743 0.22592 " pathEditMode="relative" rAng="0" ptsTypes="AA">
                                      <p:cBhvr>
                                        <p:cTn id="27" dur="500" fill="hold"/>
                                        <p:tgtEl>
                                          <p:spTgt spid="4"/>
                                        </p:tgtEl>
                                        <p:attrNameLst>
                                          <p:attrName>ppt_x</p:attrName>
                                          <p:attrName>ppt_y</p:attrName>
                                        </p:attrNameLst>
                                      </p:cBhvr>
                                      <p:rCtr x="11441" y="11049"/>
                                    </p:animMotion>
                                  </p:childTnLst>
                                </p:cTn>
                              </p:par>
                              <p:par>
                                <p:cTn id="28" presetID="58" presetClass="path" presetSubtype="0" fill="hold" nodeType="withEffect">
                                  <p:stCondLst>
                                    <p:cond delay="0"/>
                                  </p:stCondLst>
                                  <p:childTnLst>
                                    <p:animMotion origin="layout" path="M 0.25 2.83951E-6 C 0.25937 0.21142 0.20746 0.36049 0.12691 0.34043 " pathEditMode="relative" rAng="0" ptsTypes="AA">
                                      <p:cBhvr>
                                        <p:cTn id="29" dur="500" fill="hold"/>
                                        <p:tgtEl>
                                          <p:spTgt spid="3"/>
                                        </p:tgtEl>
                                        <p:attrNameLst>
                                          <p:attrName>ppt_x</p:attrName>
                                          <p:attrName>ppt_y</p:attrName>
                                        </p:attrNameLst>
                                      </p:cBhvr>
                                      <p:rCtr x="-6094" y="17099"/>
                                    </p:animMotion>
                                  </p:childTnLst>
                                </p:cTn>
                              </p:par>
                              <p:par>
                                <p:cTn id="30" presetID="37" presetClass="path" presetSubtype="0" fill="hold" nodeType="withEffect">
                                  <p:stCondLst>
                                    <p:cond delay="0"/>
                                  </p:stCondLst>
                                  <p:childTnLst>
                                    <p:animMotion origin="layout" path="M 0.25 2.46914E-7 C 0.11892 0.00339 0.04305 -0.00772 0.0408 -0.24043 " pathEditMode="relative" rAng="0" ptsTypes="AA">
                                      <p:cBhvr>
                                        <p:cTn id="31" dur="500" fill="hold"/>
                                        <p:tgtEl>
                                          <p:spTgt spid="6"/>
                                        </p:tgtEl>
                                        <p:attrNameLst>
                                          <p:attrName>ppt_x</p:attrName>
                                          <p:attrName>ppt_y</p:attrName>
                                        </p:attrNameLst>
                                      </p:cBhvr>
                                      <p:rCtr x="-10469" y="-12006"/>
                                    </p:animMotion>
                                  </p:childTnLst>
                                </p:cTn>
                              </p:par>
                              <p:par>
                                <p:cTn id="32" presetID="51" presetClass="path" presetSubtype="0" fill="hold" nodeType="withEffect">
                                  <p:stCondLst>
                                    <p:cond delay="0"/>
                                  </p:stCondLst>
                                  <p:childTnLst>
                                    <p:animMotion origin="layout" path="M 0.25 1.48148E-6 C 0.23993 -0.15062 0.27847 -0.32192 0.35763 -0.32192 " pathEditMode="relative" rAng="0" ptsTypes="AA">
                                      <p:cBhvr>
                                        <p:cTn id="33" dur="500" fill="hold"/>
                                        <p:tgtEl>
                                          <p:spTgt spid="7"/>
                                        </p:tgtEl>
                                        <p:attrNameLst>
                                          <p:attrName>ppt_x</p:attrName>
                                          <p:attrName>ppt_y</p:attrName>
                                        </p:attrNameLst>
                                      </p:cBhvr>
                                      <p:rCtr x="5295" y="-16111"/>
                                    </p:animMotion>
                                  </p:childTnLst>
                                </p:cTn>
                              </p:par>
                              <p:par>
                                <p:cTn id="34" presetID="22" presetClass="entr" presetSubtype="8" fill="hold"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par>
                          <p:cTn id="37" fill="hold">
                            <p:stCondLst>
                              <p:cond delay="500"/>
                            </p:stCondLst>
                            <p:childTnLst>
                              <p:par>
                                <p:cTn id="38" presetID="26" presetClass="emph" presetSubtype="0" fill="hold" nodeType="afterEffect">
                                  <p:stCondLst>
                                    <p:cond delay="0"/>
                                  </p:stCondLst>
                                  <p:childTnLst>
                                    <p:animEffect transition="out" filter="fade">
                                      <p:cBhvr>
                                        <p:cTn id="39" dur="500" tmFilter="0, 0; .2, .5; .8, .5; 1, 0"/>
                                        <p:tgtEl>
                                          <p:spTgt spid="6"/>
                                        </p:tgtEl>
                                      </p:cBhvr>
                                    </p:animEffect>
                                    <p:animScale>
                                      <p:cBhvr>
                                        <p:cTn id="40" dur="250" autoRev="1" fill="hold"/>
                                        <p:tgtEl>
                                          <p:spTgt spid="6"/>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5400000">
                                      <p:cBhvr>
                                        <p:cTn id="44" dur="500" fill="hold"/>
                                        <p:tgtEl>
                                          <p:spTgt spid="2050"/>
                                        </p:tgtEl>
                                        <p:attrNameLst>
                                          <p:attrName>r</p:attrName>
                                        </p:attrNameLst>
                                      </p:cBhvr>
                                    </p:animRot>
                                  </p:childTnLst>
                                </p:cTn>
                              </p:par>
                              <p:par>
                                <p:cTn id="45" presetID="37" presetClass="path" presetSubtype="0" fill="hold" nodeType="withEffect">
                                  <p:stCondLst>
                                    <p:cond delay="0"/>
                                  </p:stCondLst>
                                  <p:childTnLst>
                                    <p:animMotion origin="layout" path="M 0.47743 0.22592 C 0.49166 0.40277 0.45712 0.55926 0.3434 0.56913 " pathEditMode="relative" rAng="0" ptsTypes="AA">
                                      <p:cBhvr>
                                        <p:cTn id="46" dur="500" fill="hold"/>
                                        <p:tgtEl>
                                          <p:spTgt spid="4"/>
                                        </p:tgtEl>
                                        <p:attrNameLst>
                                          <p:attrName>ppt_x</p:attrName>
                                          <p:attrName>ppt_y</p:attrName>
                                        </p:attrNameLst>
                                      </p:cBhvr>
                                      <p:rCtr x="-6545" y="17160"/>
                                    </p:animMotion>
                                  </p:childTnLst>
                                </p:cTn>
                              </p:par>
                              <p:par>
                                <p:cTn id="47" presetID="37" presetClass="path" presetSubtype="0" fill="hold" nodeType="withEffect">
                                  <p:stCondLst>
                                    <p:cond delay="0"/>
                                  </p:stCondLst>
                                  <p:childTnLst>
                                    <p:animMotion origin="layout" path="M 0.12691 0.34043 C -0.06667 0.34568 -0.14375 0.34969 -0.15764 0.10092 " pathEditMode="relative" rAng="0" ptsTypes="AA">
                                      <p:cBhvr>
                                        <p:cTn id="48" dur="500" fill="hold"/>
                                        <p:tgtEl>
                                          <p:spTgt spid="3"/>
                                        </p:tgtEl>
                                        <p:attrNameLst>
                                          <p:attrName>ppt_x</p:attrName>
                                          <p:attrName>ppt_y</p:attrName>
                                        </p:attrNameLst>
                                      </p:cBhvr>
                                      <p:rCtr x="-14236" y="-11914"/>
                                    </p:animMotion>
                                  </p:childTnLst>
                                </p:cTn>
                              </p:par>
                              <p:par>
                                <p:cTn id="49" presetID="51" presetClass="path" presetSubtype="0" fill="hold" nodeType="withEffect">
                                  <p:stCondLst>
                                    <p:cond delay="0"/>
                                  </p:stCondLst>
                                  <p:childTnLst>
                                    <p:animMotion origin="layout" path="M 0.02482 -0.24321 C 0.01527 -0.41513 0.05138 -0.56451 0.14895 -0.56482 " pathEditMode="relative" rAng="0" ptsTypes="AA">
                                      <p:cBhvr>
                                        <p:cTn id="50" dur="500" fill="hold"/>
                                        <p:tgtEl>
                                          <p:spTgt spid="6"/>
                                        </p:tgtEl>
                                        <p:attrNameLst>
                                          <p:attrName>ppt_x</p:attrName>
                                          <p:attrName>ppt_y</p:attrName>
                                        </p:attrNameLst>
                                      </p:cBhvr>
                                      <p:rCtr x="6128" y="-16080"/>
                                    </p:animMotion>
                                  </p:childTnLst>
                                </p:cTn>
                              </p:par>
                              <p:par>
                                <p:cTn id="51" presetID="44" presetClass="path" presetSubtype="0" fill="hold" nodeType="withEffect">
                                  <p:stCondLst>
                                    <p:cond delay="0"/>
                                  </p:stCondLst>
                                  <p:childTnLst>
                                    <p:animMotion origin="layout" path="M 0.35763 -0.32192 C 0.50937 -0.34445 0.62534 -0.30031 0.62309 -0.09784 " pathEditMode="relative" rAng="0" ptsTypes="AA">
                                      <p:cBhvr>
                                        <p:cTn id="52" dur="500" fill="hold"/>
                                        <p:tgtEl>
                                          <p:spTgt spid="7"/>
                                        </p:tgtEl>
                                        <p:attrNameLst>
                                          <p:attrName>ppt_x</p:attrName>
                                          <p:attrName>ppt_y</p:attrName>
                                        </p:attrNameLst>
                                      </p:cBhvr>
                                      <p:rCtr x="13281" y="10926"/>
                                    </p:animMotion>
                                  </p:childTnLst>
                                </p:cTn>
                              </p:par>
                              <p:par>
                                <p:cTn id="53" presetID="22" presetClass="entr" presetSubtype="8" fill="hold" nodeType="with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wipe(left)">
                                      <p:cBhvr>
                                        <p:cTn id="55" dur="500"/>
                                        <p:tgtEl>
                                          <p:spTgt spid="5">
                                            <p:txEl>
                                              <p:pRg st="2" end="2"/>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wipe(left)">
                                      <p:cBhvr>
                                        <p:cTn id="58" dur="500"/>
                                        <p:tgtEl>
                                          <p:spTgt spid="5">
                                            <p:txEl>
                                              <p:pRg st="3" end="3"/>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wipe(left)">
                                      <p:cBhvr>
                                        <p:cTn id="61" dur="500"/>
                                        <p:tgtEl>
                                          <p:spTgt spid="5">
                                            <p:txEl>
                                              <p:pRg st="4" end="4"/>
                                            </p:txEl>
                                          </p:spTgt>
                                        </p:tgtEl>
                                      </p:cBhvr>
                                    </p:animEffect>
                                  </p:childTnLst>
                                </p:cTn>
                              </p:par>
                            </p:childTnLst>
                          </p:cTn>
                        </p:par>
                        <p:par>
                          <p:cTn id="62" fill="hold">
                            <p:stCondLst>
                              <p:cond delay="500"/>
                            </p:stCondLst>
                            <p:childTnLst>
                              <p:par>
                                <p:cTn id="63" presetID="26" presetClass="emph" presetSubtype="0" fill="hold" nodeType="afterEffect">
                                  <p:stCondLst>
                                    <p:cond delay="0"/>
                                  </p:stCondLst>
                                  <p:childTnLst>
                                    <p:animEffect transition="out" filter="fade">
                                      <p:cBhvr>
                                        <p:cTn id="64" dur="500" tmFilter="0, 0; .2, .5; .8, .5; 1, 0"/>
                                        <p:tgtEl>
                                          <p:spTgt spid="3"/>
                                        </p:tgtEl>
                                      </p:cBhvr>
                                    </p:animEffect>
                                    <p:animScale>
                                      <p:cBhvr>
                                        <p:cTn id="65" dur="250" autoRev="1" fill="hold"/>
                                        <p:tgtEl>
                                          <p:spTgt spid="3"/>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8" presetClass="emph" presetSubtype="0" fill="hold" nodeType="clickEffect">
                                  <p:stCondLst>
                                    <p:cond delay="0"/>
                                  </p:stCondLst>
                                  <p:childTnLst>
                                    <p:animRot by="5400000">
                                      <p:cBhvr>
                                        <p:cTn id="69" dur="500" fill="hold"/>
                                        <p:tgtEl>
                                          <p:spTgt spid="2050"/>
                                        </p:tgtEl>
                                        <p:attrNameLst>
                                          <p:attrName>r</p:attrName>
                                        </p:attrNameLst>
                                      </p:cBhvr>
                                    </p:animRot>
                                  </p:childTnLst>
                                </p:cTn>
                              </p:par>
                              <p:par>
                                <p:cTn id="70" presetID="37" presetClass="path" presetSubtype="0" fill="hold" nodeType="withEffect">
                                  <p:stCondLst>
                                    <p:cond delay="0"/>
                                  </p:stCondLst>
                                  <p:childTnLst>
                                    <p:animMotion origin="layout" path="M 0.3441 0.5679 C 0.21632 0.56913 0.12934 0.56883 0.12222 0.32839 " pathEditMode="relative" rAng="0" ptsTypes="AA">
                                      <p:cBhvr>
                                        <p:cTn id="71" dur="500" fill="hold"/>
                                        <p:tgtEl>
                                          <p:spTgt spid="4"/>
                                        </p:tgtEl>
                                        <p:attrNameLst>
                                          <p:attrName>ppt_x</p:attrName>
                                          <p:attrName>ppt_y</p:attrName>
                                        </p:attrNameLst>
                                      </p:cBhvr>
                                      <p:rCtr x="-11094" y="-11975"/>
                                    </p:animMotion>
                                  </p:childTnLst>
                                </p:cTn>
                              </p:par>
                              <p:par>
                                <p:cTn id="72" presetID="51" presetClass="path" presetSubtype="0" fill="hold" nodeType="withEffect">
                                  <p:stCondLst>
                                    <p:cond delay="0"/>
                                  </p:stCondLst>
                                  <p:childTnLst>
                                    <p:animMotion origin="layout" path="M -0.15712 0.09969 C -0.1632 -0.06173 -0.12726 -0.21914 -0.03576 -0.22223 " pathEditMode="relative" rAng="0" ptsTypes="AA">
                                      <p:cBhvr>
                                        <p:cTn id="73" dur="500" fill="hold"/>
                                        <p:tgtEl>
                                          <p:spTgt spid="3"/>
                                        </p:tgtEl>
                                        <p:attrNameLst>
                                          <p:attrName>ppt_x</p:attrName>
                                          <p:attrName>ppt_y</p:attrName>
                                        </p:attrNameLst>
                                      </p:cBhvr>
                                      <p:rCtr x="6024" y="-16111"/>
                                    </p:animMotion>
                                  </p:childTnLst>
                                </p:cTn>
                              </p:par>
                              <p:par>
                                <p:cTn id="74" presetID="58" presetClass="path" presetSubtype="0" fill="hold" nodeType="withEffect">
                                  <p:stCondLst>
                                    <p:cond delay="0"/>
                                  </p:stCondLst>
                                  <p:childTnLst>
                                    <p:animMotion origin="layout" path="M 0.1559 -0.5679 C 0.32621 -0.56883 0.37674 -0.52624 0.37969 -0.33982 " pathEditMode="relative" rAng="0" ptsTypes="AA">
                                      <p:cBhvr>
                                        <p:cTn id="75" dur="500" fill="hold"/>
                                        <p:tgtEl>
                                          <p:spTgt spid="6"/>
                                        </p:tgtEl>
                                        <p:attrNameLst>
                                          <p:attrName>ppt_x</p:attrName>
                                          <p:attrName>ppt_y</p:attrName>
                                        </p:attrNameLst>
                                      </p:cBhvr>
                                      <p:rCtr x="11181" y="11389"/>
                                    </p:animMotion>
                                  </p:childTnLst>
                                </p:cTn>
                              </p:par>
                              <p:par>
                                <p:cTn id="76" presetID="37" presetClass="path" presetSubtype="0" fill="hold" nodeType="withEffect">
                                  <p:stCondLst>
                                    <p:cond delay="0"/>
                                  </p:stCondLst>
                                  <p:childTnLst>
                                    <p:animMotion origin="layout" path="M 0.63767 -0.09969 C 0.6368 0.14506 0.62638 0.22808 0.48993 0.24136 " pathEditMode="relative" rAng="0" ptsTypes="AA">
                                      <p:cBhvr>
                                        <p:cTn id="77" dur="500" fill="hold"/>
                                        <p:tgtEl>
                                          <p:spTgt spid="7"/>
                                        </p:tgtEl>
                                        <p:attrNameLst>
                                          <p:attrName>ppt_x</p:attrName>
                                          <p:attrName>ppt_y</p:attrName>
                                        </p:attrNameLst>
                                      </p:cBhvr>
                                      <p:rCtr x="-7396" y="17037"/>
                                    </p:animMotion>
                                  </p:childTnLst>
                                </p:cTn>
                              </p:par>
                              <p:par>
                                <p:cTn id="78" presetID="22" presetClass="entr" presetSubtype="8" fill="hold" nodeType="withEffect">
                                  <p:stCondLst>
                                    <p:cond delay="0"/>
                                  </p:stCondLst>
                                  <p:childTnLst>
                                    <p:set>
                                      <p:cBhvr>
                                        <p:cTn id="79" dur="1" fill="hold">
                                          <p:stCondLst>
                                            <p:cond delay="0"/>
                                          </p:stCondLst>
                                        </p:cTn>
                                        <p:tgtEl>
                                          <p:spTgt spid="5">
                                            <p:txEl>
                                              <p:pRg st="5" end="5"/>
                                            </p:txEl>
                                          </p:spTgt>
                                        </p:tgtEl>
                                        <p:attrNameLst>
                                          <p:attrName>style.visibility</p:attrName>
                                        </p:attrNameLst>
                                      </p:cBhvr>
                                      <p:to>
                                        <p:strVal val="visible"/>
                                      </p:to>
                                    </p:set>
                                    <p:animEffect transition="in" filter="wipe(left)">
                                      <p:cBhvr>
                                        <p:cTn id="80" dur="500"/>
                                        <p:tgtEl>
                                          <p:spTgt spid="5">
                                            <p:txEl>
                                              <p:pRg st="5" end="5"/>
                                            </p:txEl>
                                          </p:spTgt>
                                        </p:tgtEl>
                                      </p:cBhvr>
                                    </p:animEffect>
                                  </p:childTnLst>
                                </p:cTn>
                              </p:par>
                            </p:childTnLst>
                          </p:cTn>
                        </p:par>
                        <p:par>
                          <p:cTn id="81" fill="hold">
                            <p:stCondLst>
                              <p:cond delay="500"/>
                            </p:stCondLst>
                            <p:childTnLst>
                              <p:par>
                                <p:cTn id="82" presetID="26" presetClass="emph" presetSubtype="0" fill="hold" nodeType="afterEffect">
                                  <p:stCondLst>
                                    <p:cond delay="0"/>
                                  </p:stCondLst>
                                  <p:childTnLst>
                                    <p:animEffect transition="out" filter="fade">
                                      <p:cBhvr>
                                        <p:cTn id="83" dur="500" tmFilter="0, 0; .2, .5; .8, .5; 1, 0"/>
                                        <p:tgtEl>
                                          <p:spTgt spid="4"/>
                                        </p:tgtEl>
                                      </p:cBhvr>
                                    </p:animEffect>
                                    <p:animScale>
                                      <p:cBhvr>
                                        <p:cTn id="8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47" y="274320"/>
            <a:ext cx="7002597" cy="411480"/>
          </a:xfrm>
        </p:spPr>
        <p:txBody>
          <a:bodyPr/>
          <a:lstStyle/>
          <a:p>
            <a:r>
              <a:rPr lang="en-GB" dirty="0"/>
              <a:t>Plan</a:t>
            </a:r>
          </a:p>
        </p:txBody>
      </p:sp>
      <p:sp>
        <p:nvSpPr>
          <p:cNvPr id="5" name="Content Placeholder 4"/>
          <p:cNvSpPr>
            <a:spLocks noGrp="1"/>
          </p:cNvSpPr>
          <p:nvPr>
            <p:ph idx="1"/>
          </p:nvPr>
        </p:nvSpPr>
        <p:spPr>
          <a:xfrm>
            <a:off x="1287654" y="1714023"/>
            <a:ext cx="5758781" cy="1717400"/>
          </a:xfrm>
        </p:spPr>
        <p:txBody>
          <a:bodyPr>
            <a:normAutofit/>
          </a:bodyPr>
          <a:lstStyle/>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Identify all stakeholders from directors through to end users</a:t>
            </a: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Plan channels of communication to use – email, posters, intranet </a:t>
            </a:r>
            <a:r>
              <a:rPr lang="en-GB" sz="1400" b="1" dirty="0" err="1">
                <a:solidFill>
                  <a:schemeClr val="tx1"/>
                </a:solidFill>
              </a:rPr>
              <a:t>etc</a:t>
            </a:r>
            <a:endParaRPr lang="en-GB" sz="1400" b="1" dirty="0">
              <a:solidFill>
                <a:schemeClr val="tx1"/>
              </a:solidFill>
            </a:endParaRP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Consider phases of communication: who needs to know what, when?</a:t>
            </a: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Early communication to end users essential for easy adoption</a:t>
            </a:r>
          </a:p>
        </p:txBody>
      </p:sp>
    </p:spTree>
    <p:extLst>
      <p:ext uri="{BB962C8B-B14F-4D97-AF65-F5344CB8AC3E}">
        <p14:creationId xmlns:p14="http://schemas.microsoft.com/office/powerpoint/2010/main" val="194446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47" y="274320"/>
            <a:ext cx="7002597" cy="411480"/>
          </a:xfrm>
        </p:spPr>
        <p:txBody>
          <a:bodyPr/>
          <a:lstStyle/>
          <a:p>
            <a:r>
              <a:rPr lang="en-GB" dirty="0"/>
              <a:t>DO</a:t>
            </a:r>
          </a:p>
        </p:txBody>
      </p:sp>
      <p:sp>
        <p:nvSpPr>
          <p:cNvPr id="5" name="Content Placeholder 4"/>
          <p:cNvSpPr>
            <a:spLocks noGrp="1"/>
          </p:cNvSpPr>
          <p:nvPr>
            <p:ph idx="1"/>
          </p:nvPr>
        </p:nvSpPr>
        <p:spPr>
          <a:xfrm>
            <a:off x="822960" y="1145349"/>
            <a:ext cx="7520940" cy="2486402"/>
          </a:xfrm>
        </p:spPr>
        <p:txBody>
          <a:bodyPr/>
          <a:lstStyle/>
          <a:p>
            <a:r>
              <a:rPr lang="en-GB" dirty="0"/>
              <a:t>Tell everyone! Remember to explain:</a:t>
            </a:r>
          </a:p>
          <a:p>
            <a:endParaRPr lang="en-GB" dirty="0"/>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WHY your EQMS system will help THEM  (less admin, more time on core tasks)</a:t>
            </a: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WHY your EQMS system will help THE BUSINESS (ISO 9001 accreditation, business growth)</a:t>
            </a: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WHAT your challenges are and how EQMS solves them (unique business challenges you face)</a:t>
            </a: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HOW training for EQMS will be delivered (in groups? E-learning? From super users?)</a:t>
            </a:r>
          </a:p>
          <a:p>
            <a:pPr>
              <a:buFontTx/>
              <a:buChar char="-"/>
            </a:pPr>
            <a:endParaRPr lang="en-GB" dirty="0"/>
          </a:p>
        </p:txBody>
      </p:sp>
    </p:spTree>
    <p:extLst>
      <p:ext uri="{BB962C8B-B14F-4D97-AF65-F5344CB8AC3E}">
        <p14:creationId xmlns:p14="http://schemas.microsoft.com/office/powerpoint/2010/main" val="37348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825" y="809779"/>
            <a:ext cx="5870714" cy="3800058"/>
          </a:xfrm>
          <a:prstGeom prst="rect">
            <a:avLst/>
          </a:prstGeom>
          <a:effectLst>
            <a:outerShdw blurRad="114300" dist="38100" dir="2700000" algn="tl" rotWithShape="0">
              <a:prstClr val="black">
                <a:alpha val="40000"/>
              </a:prstClr>
            </a:outerShdw>
          </a:effectLst>
        </p:spPr>
      </p:pic>
      <p:sp>
        <p:nvSpPr>
          <p:cNvPr id="2" name="Title 1"/>
          <p:cNvSpPr>
            <a:spLocks noGrp="1"/>
          </p:cNvSpPr>
          <p:nvPr>
            <p:ph type="title"/>
          </p:nvPr>
        </p:nvSpPr>
        <p:spPr>
          <a:xfrm>
            <a:off x="665747" y="274320"/>
            <a:ext cx="7002597" cy="411480"/>
          </a:xfrm>
        </p:spPr>
        <p:txBody>
          <a:bodyPr/>
          <a:lstStyle/>
          <a:p>
            <a:r>
              <a:rPr lang="en-GB" dirty="0"/>
              <a:t>CHECK</a:t>
            </a:r>
          </a:p>
        </p:txBody>
      </p:sp>
      <p:sp>
        <p:nvSpPr>
          <p:cNvPr id="5" name="Content Placeholder 4"/>
          <p:cNvSpPr>
            <a:spLocks noGrp="1"/>
          </p:cNvSpPr>
          <p:nvPr>
            <p:ph idx="1"/>
          </p:nvPr>
        </p:nvSpPr>
        <p:spPr>
          <a:xfrm>
            <a:off x="506896" y="1152567"/>
            <a:ext cx="2004391" cy="1771954"/>
          </a:xfrm>
        </p:spPr>
        <p:txBody>
          <a:bodyPr/>
          <a:lstStyle/>
          <a:p>
            <a:pPr>
              <a:buFontTx/>
              <a:buChar char="-"/>
            </a:pPr>
            <a:r>
              <a:rPr lang="en-GB" sz="1400" dirty="0"/>
              <a:t>Run an employee survey to check where understanding about EQMS currently lies</a:t>
            </a:r>
          </a:p>
          <a:p>
            <a:pPr>
              <a:buFontTx/>
              <a:buChar char="-"/>
            </a:pP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 y="4572048"/>
            <a:ext cx="9142857" cy="571452"/>
          </a:xfrm>
          <a:prstGeom prst="rect">
            <a:avLst/>
          </a:prstGeom>
        </p:spPr>
      </p:pic>
    </p:spTree>
    <p:extLst>
      <p:ext uri="{BB962C8B-B14F-4D97-AF65-F5344CB8AC3E}">
        <p14:creationId xmlns:p14="http://schemas.microsoft.com/office/powerpoint/2010/main" val="81755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47" y="274320"/>
            <a:ext cx="7002597" cy="411480"/>
          </a:xfrm>
        </p:spPr>
        <p:txBody>
          <a:bodyPr/>
          <a:lstStyle/>
          <a:p>
            <a:r>
              <a:rPr lang="en-GB" dirty="0"/>
              <a:t>ACT</a:t>
            </a:r>
          </a:p>
        </p:txBody>
      </p:sp>
      <p:sp>
        <p:nvSpPr>
          <p:cNvPr id="5" name="Content Placeholder 4"/>
          <p:cNvSpPr>
            <a:spLocks noGrp="1"/>
          </p:cNvSpPr>
          <p:nvPr>
            <p:ph idx="1"/>
          </p:nvPr>
        </p:nvSpPr>
        <p:spPr>
          <a:xfrm>
            <a:off x="1420632" y="1510464"/>
            <a:ext cx="6302736" cy="1678628"/>
          </a:xfrm>
        </p:spPr>
        <p:txBody>
          <a:bodyPr/>
          <a:lstStyle/>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Use feedback from survey and other contact points (emails, suggestions box, verbal recommendations) to address knowledge gaps or common problems</a:t>
            </a: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Return to PLAN stage </a:t>
            </a: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Repeat the cycle until success!</a:t>
            </a:r>
          </a:p>
          <a:p>
            <a:pPr>
              <a:buFontTx/>
              <a:buChar char="-"/>
            </a:pPr>
            <a:endParaRPr lang="en-GB" dirty="0"/>
          </a:p>
        </p:txBody>
      </p:sp>
    </p:spTree>
    <p:extLst>
      <p:ext uri="{BB962C8B-B14F-4D97-AF65-F5344CB8AC3E}">
        <p14:creationId xmlns:p14="http://schemas.microsoft.com/office/powerpoint/2010/main" val="196986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320"/>
            <a:ext cx="7096844" cy="411480"/>
          </a:xfrm>
        </p:spPr>
        <p:txBody>
          <a:bodyPr/>
          <a:lstStyle/>
          <a:p>
            <a:r>
              <a:rPr lang="en-GB" dirty="0"/>
              <a:t>EQMS integrated Solution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700" y="552450"/>
            <a:ext cx="4038600" cy="4038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700" y="552450"/>
            <a:ext cx="4038600" cy="4038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2700" y="552450"/>
            <a:ext cx="4038600" cy="4038600"/>
          </a:xfrm>
          <a:prstGeom prst="rect">
            <a:avLst/>
          </a:prstGeom>
        </p:spPr>
      </p:pic>
      <p:sp>
        <p:nvSpPr>
          <p:cNvPr id="3" name="TextBox 2"/>
          <p:cNvSpPr txBox="1"/>
          <p:nvPr/>
        </p:nvSpPr>
        <p:spPr>
          <a:xfrm>
            <a:off x="669851" y="893135"/>
            <a:ext cx="1882849" cy="1200329"/>
          </a:xfrm>
          <a:prstGeom prst="rect">
            <a:avLst/>
          </a:prstGeom>
          <a:noFill/>
        </p:spPr>
        <p:txBody>
          <a:bodyPr wrap="square" rtlCol="0">
            <a:spAutoFit/>
          </a:bodyPr>
          <a:lstStyle/>
          <a:p>
            <a:r>
              <a:rPr lang="en-GB" dirty="0"/>
              <a:t>Deliver and manage positive changes with EQMS </a:t>
            </a:r>
          </a:p>
        </p:txBody>
      </p:sp>
    </p:spTree>
    <p:extLst>
      <p:ext uri="{BB962C8B-B14F-4D97-AF65-F5344CB8AC3E}">
        <p14:creationId xmlns:p14="http://schemas.microsoft.com/office/powerpoint/2010/main" val="42383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1584769"/>
            <a:ext cx="9143999" cy="2518709"/>
          </a:xfrm>
          <a:custGeom>
            <a:avLst/>
            <a:gdLst/>
            <a:ahLst/>
            <a:cxnLst/>
            <a:rect l="l" t="t" r="r" b="b"/>
            <a:pathLst>
              <a:path w="7560309" h="2745104">
                <a:moveTo>
                  <a:pt x="0" y="2744990"/>
                </a:moveTo>
                <a:lnTo>
                  <a:pt x="7559992" y="2744990"/>
                </a:lnTo>
                <a:lnTo>
                  <a:pt x="7559992" y="0"/>
                </a:lnTo>
                <a:lnTo>
                  <a:pt x="0" y="0"/>
                </a:lnTo>
                <a:lnTo>
                  <a:pt x="0" y="2744990"/>
                </a:lnTo>
                <a:close/>
              </a:path>
            </a:pathLst>
          </a:custGeom>
          <a:solidFill>
            <a:srgbClr val="383F99"/>
          </a:solidFill>
        </p:spPr>
        <p:txBody>
          <a:bodyPr wrap="square" lIns="0" tIns="0" rIns="0" bIns="0" rtlCol="0"/>
          <a:lstStyle/>
          <a:p>
            <a:endParaRPr lang="en-GB" sz="1350"/>
          </a:p>
        </p:txBody>
      </p:sp>
      <p:sp>
        <p:nvSpPr>
          <p:cNvPr id="7" name="object 18"/>
          <p:cNvSpPr/>
          <p:nvPr/>
        </p:nvSpPr>
        <p:spPr>
          <a:xfrm>
            <a:off x="0" y="4094991"/>
            <a:ext cx="9143999" cy="52054"/>
          </a:xfrm>
          <a:custGeom>
            <a:avLst/>
            <a:gdLst/>
            <a:ahLst/>
            <a:cxnLst/>
            <a:rect l="l" t="t" r="r" b="b"/>
            <a:pathLst>
              <a:path w="7560309">
                <a:moveTo>
                  <a:pt x="0" y="0"/>
                </a:moveTo>
                <a:lnTo>
                  <a:pt x="7560005" y="0"/>
                </a:lnTo>
              </a:path>
            </a:pathLst>
          </a:custGeom>
          <a:ln w="38100">
            <a:solidFill>
              <a:srgbClr val="F47C28"/>
            </a:solidFill>
          </a:ln>
        </p:spPr>
        <p:txBody>
          <a:bodyPr wrap="square" lIns="0" tIns="0" rIns="0" bIns="0" rtlCol="0"/>
          <a:lstStyle/>
          <a:p>
            <a:endParaRPr lang="en-GB" sz="1350"/>
          </a:p>
        </p:txBody>
      </p:sp>
      <p:sp>
        <p:nvSpPr>
          <p:cNvPr id="8" name="object 18"/>
          <p:cNvSpPr/>
          <p:nvPr/>
        </p:nvSpPr>
        <p:spPr>
          <a:xfrm>
            <a:off x="0" y="1575239"/>
            <a:ext cx="9143999" cy="56205"/>
          </a:xfrm>
          <a:custGeom>
            <a:avLst/>
            <a:gdLst/>
            <a:ahLst/>
            <a:cxnLst/>
            <a:rect l="l" t="t" r="r" b="b"/>
            <a:pathLst>
              <a:path w="7560309">
                <a:moveTo>
                  <a:pt x="0" y="0"/>
                </a:moveTo>
                <a:lnTo>
                  <a:pt x="7560005" y="0"/>
                </a:lnTo>
              </a:path>
            </a:pathLst>
          </a:custGeom>
          <a:ln w="38100">
            <a:solidFill>
              <a:srgbClr val="F47C28"/>
            </a:solidFill>
          </a:ln>
        </p:spPr>
        <p:txBody>
          <a:bodyPr wrap="square" lIns="0" tIns="0" rIns="0" bIns="0" rtlCol="0"/>
          <a:lstStyle/>
          <a:p>
            <a:endParaRPr lang="en-GB" sz="1350"/>
          </a:p>
        </p:txBody>
      </p:sp>
      <p:grpSp>
        <p:nvGrpSpPr>
          <p:cNvPr id="9" name="Group 8"/>
          <p:cNvGrpSpPr/>
          <p:nvPr/>
        </p:nvGrpSpPr>
        <p:grpSpPr>
          <a:xfrm>
            <a:off x="4224797" y="2007162"/>
            <a:ext cx="3249930" cy="1690156"/>
            <a:chOff x="2783210" y="-107969"/>
            <a:chExt cx="3542069" cy="1842144"/>
          </a:xfrm>
        </p:grpSpPr>
        <p:sp>
          <p:nvSpPr>
            <p:cNvPr id="10" name="object 19"/>
            <p:cNvSpPr txBox="1"/>
            <p:nvPr/>
          </p:nvSpPr>
          <p:spPr>
            <a:xfrm>
              <a:off x="2783210" y="750608"/>
              <a:ext cx="1839550" cy="750298"/>
            </a:xfrm>
            <a:prstGeom prst="rect">
              <a:avLst/>
            </a:prstGeom>
          </p:spPr>
          <p:txBody>
            <a:bodyPr vert="horz" wrap="square" lIns="0" tIns="0" rIns="0" bIns="0" rtlCol="0">
              <a:spAutoFit/>
            </a:bodyPr>
            <a:lstStyle/>
            <a:p>
              <a:pPr>
                <a:lnSpc>
                  <a:spcPct val="130000"/>
                </a:lnSpc>
                <a:tabLst>
                  <a:tab pos="342424" algn="l"/>
                </a:tabLst>
              </a:pPr>
              <a:r>
                <a:rPr lang="en-GB" sz="900" dirty="0">
                  <a:solidFill>
                    <a:srgbClr val="FFFFFF"/>
                  </a:solidFill>
                  <a:latin typeface="Helvetica" panose="020B0604020202030204" pitchFamily="34" charset="0"/>
                  <a:ea typeface="Times New Roman" panose="02020603050405020304" pitchFamily="18" charset="0"/>
                </a:rPr>
                <a:t>Email:	info@qualsys.co.uk</a:t>
              </a:r>
            </a:p>
            <a:p>
              <a:pPr>
                <a:lnSpc>
                  <a:spcPct val="130000"/>
                </a:lnSpc>
                <a:tabLst>
                  <a:tab pos="342424" algn="l"/>
                </a:tabLst>
              </a:pPr>
              <a:r>
                <a:rPr lang="en-GB" sz="900" spc="-75" dirty="0">
                  <a:solidFill>
                    <a:srgbClr val="FFFFFF"/>
                  </a:solidFill>
                  <a:latin typeface="Helvetica" panose="020B0604020202030204" pitchFamily="34" charset="0"/>
                  <a:ea typeface="Times New Roman" panose="02020603050405020304" pitchFamily="18" charset="0"/>
                </a:rPr>
                <a:t>T</a:t>
              </a:r>
              <a:r>
                <a:rPr lang="en-GB" sz="900" dirty="0">
                  <a:solidFill>
                    <a:srgbClr val="FFFFFF"/>
                  </a:solidFill>
                  <a:latin typeface="Helvetica" panose="020B0604020202030204" pitchFamily="34" charset="0"/>
                  <a:ea typeface="Times New Roman" panose="02020603050405020304" pitchFamily="18" charset="0"/>
                </a:rPr>
                <a:t>el:	+44 (0) </a:t>
              </a:r>
              <a:r>
                <a:rPr lang="en-GB" sz="900" spc="-53" dirty="0">
                  <a:solidFill>
                    <a:srgbClr val="FFFFFF"/>
                  </a:solidFill>
                  <a:latin typeface="Helvetica" panose="020B0604020202030204" pitchFamily="34" charset="0"/>
                  <a:ea typeface="Times New Roman" panose="02020603050405020304" pitchFamily="18" charset="0"/>
                </a:rPr>
                <a:t>1</a:t>
              </a:r>
              <a:r>
                <a:rPr lang="en-GB" sz="900" dirty="0">
                  <a:solidFill>
                    <a:srgbClr val="FFFFFF"/>
                  </a:solidFill>
                  <a:latin typeface="Helvetica" panose="020B0604020202030204" pitchFamily="34" charset="0"/>
                  <a:ea typeface="Times New Roman" panose="02020603050405020304" pitchFamily="18" charset="0"/>
                </a:rPr>
                <a:t>14 282 3338</a:t>
              </a:r>
              <a:endParaRPr lang="en-GB" sz="900" dirty="0">
                <a:latin typeface="Times New Roman" panose="02020603050405020304" pitchFamily="18" charset="0"/>
                <a:ea typeface="Times New Roman" panose="02020603050405020304" pitchFamily="18" charset="0"/>
              </a:endParaRPr>
            </a:p>
            <a:p>
              <a:pPr>
                <a:spcBef>
                  <a:spcPts val="240"/>
                </a:spcBef>
                <a:tabLst>
                  <a:tab pos="342424" algn="l"/>
                </a:tabLst>
              </a:pPr>
              <a:r>
                <a:rPr lang="en-GB" sz="900" dirty="0">
                  <a:solidFill>
                    <a:srgbClr val="FFFFFF"/>
                  </a:solidFill>
                  <a:latin typeface="Helvetica" panose="020B0604020202030204" pitchFamily="34" charset="0"/>
                  <a:ea typeface="Times New Roman" panose="02020603050405020304" pitchFamily="18" charset="0"/>
                </a:rPr>
                <a:t>Fax:	+44 (0) </a:t>
              </a:r>
              <a:r>
                <a:rPr lang="en-GB" sz="900" spc="-53" dirty="0">
                  <a:solidFill>
                    <a:srgbClr val="FFFFFF"/>
                  </a:solidFill>
                  <a:latin typeface="Helvetica" panose="020B0604020202030204" pitchFamily="34" charset="0"/>
                  <a:ea typeface="Times New Roman" panose="02020603050405020304" pitchFamily="18" charset="0"/>
                </a:rPr>
                <a:t>1</a:t>
              </a:r>
              <a:r>
                <a:rPr lang="en-GB" sz="900" dirty="0">
                  <a:solidFill>
                    <a:srgbClr val="FFFFFF"/>
                  </a:solidFill>
                  <a:latin typeface="Helvetica" panose="020B0604020202030204" pitchFamily="34" charset="0"/>
                  <a:ea typeface="Times New Roman" panose="02020603050405020304" pitchFamily="18" charset="0"/>
                </a:rPr>
                <a:t>14 282 3150</a:t>
              </a:r>
              <a:endParaRPr lang="en-GB" sz="900" dirty="0">
                <a:latin typeface="Times New Roman" panose="02020603050405020304" pitchFamily="18" charset="0"/>
                <a:ea typeface="Times New Roman" panose="02020603050405020304" pitchFamily="18" charset="0"/>
              </a:endParaRPr>
            </a:p>
            <a:p>
              <a:pPr>
                <a:spcBef>
                  <a:spcPts val="240"/>
                </a:spcBef>
                <a:tabLst>
                  <a:tab pos="342424" algn="l"/>
                </a:tabLst>
              </a:pPr>
              <a:r>
                <a:rPr lang="en-GB" sz="900" spc="-15" dirty="0">
                  <a:solidFill>
                    <a:srgbClr val="FFFFFF"/>
                  </a:solidFill>
                  <a:latin typeface="Helvetica" panose="020B0604020202030204" pitchFamily="34" charset="0"/>
                  <a:ea typeface="Times New Roman" panose="02020603050405020304" pitchFamily="18" charset="0"/>
                </a:rPr>
                <a:t>W</a:t>
              </a:r>
              <a:r>
                <a:rPr lang="en-GB" sz="900" dirty="0">
                  <a:solidFill>
                    <a:srgbClr val="FFFFFF"/>
                  </a:solidFill>
                  <a:latin typeface="Helvetica" panose="020B0604020202030204" pitchFamily="34" charset="0"/>
                  <a:ea typeface="Times New Roman" panose="02020603050405020304" pitchFamily="18" charset="0"/>
                </a:rPr>
                <a:t>eb:	ww</a:t>
              </a:r>
              <a:r>
                <a:rPr lang="en-GB" sz="900" spc="-38" dirty="0">
                  <a:solidFill>
                    <a:srgbClr val="FFFFFF"/>
                  </a:solidFill>
                  <a:latin typeface="Helvetica" panose="020B0604020202030204" pitchFamily="34" charset="0"/>
                  <a:ea typeface="Times New Roman" panose="02020603050405020304" pitchFamily="18" charset="0"/>
                </a:rPr>
                <a:t>w</a:t>
              </a:r>
              <a:r>
                <a:rPr lang="en-GB" sz="900" dirty="0">
                  <a:solidFill>
                    <a:srgbClr val="FFFFFF"/>
                  </a:solidFill>
                  <a:latin typeface="Helvetica" panose="020B0604020202030204" pitchFamily="34" charset="0"/>
                  <a:ea typeface="Times New Roman" panose="02020603050405020304" pitchFamily="18" charset="0"/>
                </a:rPr>
                <a:t>.eqms.co.uk</a:t>
              </a:r>
              <a:endParaRPr lang="en-GB" sz="900" dirty="0">
                <a:latin typeface="Times New Roman" panose="02020603050405020304" pitchFamily="18" charset="0"/>
                <a:ea typeface="Times New Roman" panose="02020603050405020304" pitchFamily="18" charset="0"/>
              </a:endParaRPr>
            </a:p>
          </p:txBody>
        </p:sp>
        <p:sp>
          <p:nvSpPr>
            <p:cNvPr id="11" name="object 23"/>
            <p:cNvSpPr txBox="1"/>
            <p:nvPr/>
          </p:nvSpPr>
          <p:spPr>
            <a:xfrm>
              <a:off x="4942502" y="752974"/>
              <a:ext cx="1382777" cy="981201"/>
            </a:xfrm>
            <a:prstGeom prst="rect">
              <a:avLst/>
            </a:prstGeom>
          </p:spPr>
          <p:txBody>
            <a:bodyPr vert="horz" wrap="square" lIns="0" tIns="0" rIns="0" bIns="0" rtlCol="0">
              <a:spAutoFit/>
            </a:bodyPr>
            <a:lstStyle/>
            <a:p>
              <a:pPr marR="301943">
                <a:lnSpc>
                  <a:spcPct val="130000"/>
                </a:lnSpc>
              </a:pPr>
              <a:r>
                <a:rPr lang="en-GB" sz="900" dirty="0">
                  <a:solidFill>
                    <a:srgbClr val="FFFFFF"/>
                  </a:solidFill>
                  <a:latin typeface="Helvetica" panose="020B0604020202030204" pitchFamily="34" charset="0"/>
                  <a:ea typeface="Times New Roman" panose="02020603050405020304" pitchFamily="18" charset="0"/>
                </a:rPr>
                <a:t>Qualsys Ltd</a:t>
              </a:r>
            </a:p>
            <a:p>
              <a:pPr marR="301943">
                <a:lnSpc>
                  <a:spcPct val="130000"/>
                </a:lnSpc>
              </a:pPr>
              <a:r>
                <a:rPr lang="en-GB" sz="900" dirty="0" err="1">
                  <a:solidFill>
                    <a:srgbClr val="FFFFFF"/>
                  </a:solidFill>
                  <a:latin typeface="Helvetica" panose="020B0604020202030204" pitchFamily="34" charset="0"/>
                  <a:ea typeface="Times New Roman" panose="02020603050405020304" pitchFamily="18" charset="0"/>
                </a:rPr>
                <a:t>Aizlewood</a:t>
              </a:r>
              <a:r>
                <a:rPr lang="en-GB" sz="900" spc="-11" dirty="0" err="1">
                  <a:solidFill>
                    <a:srgbClr val="FFFFFF"/>
                  </a:solidFill>
                  <a:latin typeface="Helvetica" panose="020B0604020202030204" pitchFamily="34" charset="0"/>
                  <a:ea typeface="Times New Roman" panose="02020603050405020304" pitchFamily="18" charset="0"/>
                </a:rPr>
                <a:t>’</a:t>
              </a:r>
              <a:r>
                <a:rPr lang="en-GB" sz="900" dirty="0" err="1">
                  <a:solidFill>
                    <a:srgbClr val="FFFFFF"/>
                  </a:solidFill>
                  <a:latin typeface="Helvetica" panose="020B0604020202030204" pitchFamily="34" charset="0"/>
                  <a:ea typeface="Times New Roman" panose="02020603050405020304" pitchFamily="18" charset="0"/>
                </a:rPr>
                <a:t>s</a:t>
              </a:r>
              <a:r>
                <a:rPr lang="en-GB" sz="900" dirty="0">
                  <a:solidFill>
                    <a:srgbClr val="FFFFFF"/>
                  </a:solidFill>
                  <a:latin typeface="Helvetica" panose="020B0604020202030204" pitchFamily="34" charset="0"/>
                  <a:ea typeface="Times New Roman" panose="02020603050405020304" pitchFamily="18" charset="0"/>
                </a:rPr>
                <a:t> Mill,</a:t>
              </a:r>
              <a:endParaRPr lang="en-GB" sz="900" dirty="0">
                <a:latin typeface="Times New Roman" panose="02020603050405020304" pitchFamily="18" charset="0"/>
                <a:ea typeface="Times New Roman" panose="02020603050405020304" pitchFamily="18" charset="0"/>
              </a:endParaRPr>
            </a:p>
            <a:p>
              <a:pPr>
                <a:lnSpc>
                  <a:spcPct val="130000"/>
                </a:lnSpc>
              </a:pPr>
              <a:r>
                <a:rPr lang="en-GB" sz="900" dirty="0">
                  <a:solidFill>
                    <a:srgbClr val="FFFFFF"/>
                  </a:solidFill>
                  <a:latin typeface="Helvetica" panose="020B0604020202030204" pitchFamily="34" charset="0"/>
                  <a:ea typeface="Times New Roman" panose="02020603050405020304" pitchFamily="18" charset="0"/>
                </a:rPr>
                <a:t>Nursery Street,</a:t>
              </a:r>
            </a:p>
            <a:p>
              <a:pPr>
                <a:lnSpc>
                  <a:spcPct val="130000"/>
                </a:lnSpc>
              </a:pPr>
              <a:r>
                <a:rPr lang="en-GB" sz="900" dirty="0">
                  <a:solidFill>
                    <a:srgbClr val="FFFFFF"/>
                  </a:solidFill>
                  <a:latin typeface="Helvetica" panose="020B0604020202030204" pitchFamily="34" charset="0"/>
                  <a:ea typeface="Times New Roman" panose="02020603050405020304" pitchFamily="18" charset="0"/>
                </a:rPr>
                <a:t>Sheffield</a:t>
              </a:r>
            </a:p>
            <a:p>
              <a:pPr>
                <a:lnSpc>
                  <a:spcPct val="130000"/>
                </a:lnSpc>
              </a:pPr>
              <a:r>
                <a:rPr lang="en-GB" sz="900" dirty="0">
                  <a:solidFill>
                    <a:srgbClr val="FFFFFF"/>
                  </a:solidFill>
                  <a:latin typeface="Helvetica" panose="020B0604020202030204" pitchFamily="34" charset="0"/>
                  <a:ea typeface="Times New Roman" panose="02020603050405020304" pitchFamily="18" charset="0"/>
                </a:rPr>
                <a:t>S3 8GG, UK</a:t>
              </a:r>
              <a:endParaRPr lang="en-GB" sz="900" dirty="0">
                <a:latin typeface="Times New Roman" panose="02020603050405020304" pitchFamily="18" charset="0"/>
                <a:ea typeface="Times New Roman" panose="02020603050405020304" pitchFamily="18" charset="0"/>
              </a:endParaRPr>
            </a:p>
          </p:txBody>
        </p:sp>
        <p:sp>
          <p:nvSpPr>
            <p:cNvPr id="12" name="Text Box 102"/>
            <p:cNvSpPr txBox="1"/>
            <p:nvPr/>
          </p:nvSpPr>
          <p:spPr>
            <a:xfrm>
              <a:off x="2837192" y="-107969"/>
              <a:ext cx="3109841" cy="607741"/>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pPr>
              <a:r>
                <a:rPr lang="en-GB" sz="2400" dirty="0">
                  <a:solidFill>
                    <a:srgbClr val="FFFFFF"/>
                  </a:solidFill>
                  <a:latin typeface="Swis721 Cn BT" panose="020B0506020202030204" pitchFamily="34" charset="0"/>
                  <a:ea typeface="Calibri" panose="020F0502020204030204" pitchFamily="34" charset="0"/>
                  <a:cs typeface="Times New Roman" panose="02020603050405020304" pitchFamily="18" charset="0"/>
                </a:rPr>
                <a:t>Further Help &amp; Support</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1261" y="401062"/>
            <a:ext cx="1973580" cy="785485"/>
          </a:xfrm>
          <a:prstGeom prst="rect">
            <a:avLst/>
          </a:prstGeom>
        </p:spPr>
      </p:pic>
    </p:spTree>
    <p:extLst>
      <p:ext uri="{BB962C8B-B14F-4D97-AF65-F5344CB8AC3E}">
        <p14:creationId xmlns:p14="http://schemas.microsoft.com/office/powerpoint/2010/main" val="339648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427" y="2955189"/>
            <a:ext cx="5273146" cy="411480"/>
          </a:xfrm>
        </p:spPr>
        <p:txBody>
          <a:bodyPr/>
          <a:lstStyle/>
          <a:p>
            <a:pPr algn="ctr"/>
            <a:r>
              <a:rPr lang="en-GB" dirty="0"/>
              <a:t>Communicate and Motivate: How to Manage Change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5151" y="1236369"/>
            <a:ext cx="3493698" cy="1390603"/>
          </a:xfrm>
          <a:prstGeom prst="rect">
            <a:avLst/>
          </a:prstGeom>
        </p:spPr>
      </p:pic>
    </p:spTree>
    <p:extLst>
      <p:ext uri="{BB962C8B-B14F-4D97-AF65-F5344CB8AC3E}">
        <p14:creationId xmlns:p14="http://schemas.microsoft.com/office/powerpoint/2010/main" val="112724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BHollis.QSHEFFIELD\Pictures\New Website Graphics\Company logos\Logo Sheet.png"/>
          <p:cNvPicPr>
            <a:picLocks noChangeAspect="1" noChangeArrowheads="1"/>
          </p:cNvPicPr>
          <p:nvPr/>
        </p:nvPicPr>
        <p:blipFill>
          <a:blip r:embed="rId3" cstate="print"/>
          <a:srcRect/>
          <a:stretch>
            <a:fillRect/>
          </a:stretch>
        </p:blipFill>
        <p:spPr bwMode="auto">
          <a:xfrm>
            <a:off x="5269535" y="3959137"/>
            <a:ext cx="3619305" cy="512041"/>
          </a:xfrm>
          <a:prstGeom prst="rect">
            <a:avLst/>
          </a:prstGeom>
          <a:noFill/>
        </p:spPr>
      </p:pic>
      <p:sp>
        <p:nvSpPr>
          <p:cNvPr id="4" name="TextBox 3"/>
          <p:cNvSpPr txBox="1"/>
          <p:nvPr/>
        </p:nvSpPr>
        <p:spPr>
          <a:xfrm>
            <a:off x="4572000" y="1624339"/>
            <a:ext cx="3993266" cy="646331"/>
          </a:xfrm>
          <a:prstGeom prst="rect">
            <a:avLst/>
          </a:prstGeom>
          <a:noFill/>
        </p:spPr>
        <p:txBody>
          <a:bodyPr wrap="square" rtlCol="0">
            <a:spAutoFit/>
          </a:bodyPr>
          <a:lstStyle/>
          <a:p>
            <a:r>
              <a:rPr lang="en-GB" dirty="0"/>
              <a:t>Of change management projects FAIL every year.</a:t>
            </a:r>
          </a:p>
        </p:txBody>
      </p:sp>
      <p:sp>
        <p:nvSpPr>
          <p:cNvPr id="19" name="TextBox 18"/>
          <p:cNvSpPr txBox="1"/>
          <p:nvPr/>
        </p:nvSpPr>
        <p:spPr>
          <a:xfrm>
            <a:off x="914400" y="3599727"/>
            <a:ext cx="6609144" cy="215444"/>
          </a:xfrm>
          <a:prstGeom prst="rect">
            <a:avLst/>
          </a:prstGeom>
          <a:noFill/>
        </p:spPr>
        <p:txBody>
          <a:bodyPr wrap="square" rtlCol="0">
            <a:spAutoFit/>
          </a:bodyPr>
          <a:lstStyle/>
          <a:p>
            <a:r>
              <a:rPr lang="en-GB" sz="800" dirty="0"/>
              <a:t>*https://www2.deloitte.com/content/dam/Deloitte/lu/Documents/public-sector/lu-demystifying-change-management.pdf</a:t>
            </a:r>
          </a:p>
        </p:txBody>
      </p:sp>
      <p:grpSp>
        <p:nvGrpSpPr>
          <p:cNvPr id="11" name="Group 10"/>
          <p:cNvGrpSpPr/>
          <p:nvPr/>
        </p:nvGrpSpPr>
        <p:grpSpPr>
          <a:xfrm>
            <a:off x="827166" y="4035399"/>
            <a:ext cx="1807748" cy="401300"/>
            <a:chOff x="827166" y="4035399"/>
            <a:chExt cx="1807748" cy="40130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66" y="4035399"/>
              <a:ext cx="510746" cy="401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4529" y="4056930"/>
              <a:ext cx="550993" cy="3582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2139" y="4035399"/>
              <a:ext cx="512775" cy="334728"/>
            </a:xfrm>
            <a:prstGeom prst="rect">
              <a:avLst/>
            </a:prstGeom>
          </p:spPr>
        </p:pic>
      </p:grpSp>
      <p:sp>
        <p:nvSpPr>
          <p:cNvPr id="6" name="TextBox 5"/>
          <p:cNvSpPr txBox="1"/>
          <p:nvPr/>
        </p:nvSpPr>
        <p:spPr>
          <a:xfrm>
            <a:off x="741045" y="901065"/>
            <a:ext cx="3726180" cy="2092881"/>
          </a:xfrm>
          <a:prstGeom prst="rect">
            <a:avLst/>
          </a:prstGeom>
          <a:noFill/>
        </p:spPr>
        <p:txBody>
          <a:bodyPr wrap="square" rtlCol="0">
            <a:spAutoFit/>
          </a:bodyPr>
          <a:lstStyle/>
          <a:p>
            <a:r>
              <a:rPr lang="en-US" sz="13000" dirty="0">
                <a:solidFill>
                  <a:srgbClr val="4E3C65"/>
                </a:solidFill>
                <a:latin typeface="Swis721 Hv BT" panose="020B0804020202020204" pitchFamily="34" charset="0"/>
              </a:rPr>
              <a:t>70%</a:t>
            </a:r>
            <a:endParaRPr lang="en-GB" sz="13000" dirty="0">
              <a:solidFill>
                <a:srgbClr val="4E3C65"/>
              </a:solidFill>
              <a:latin typeface="Swis721 Hv BT" panose="020B0804020202020204" pitchFamily="34" charset="0"/>
            </a:endParaRPr>
          </a:p>
        </p:txBody>
      </p:sp>
    </p:spTree>
    <p:extLst>
      <p:ext uri="{BB962C8B-B14F-4D97-AF65-F5344CB8AC3E}">
        <p14:creationId xmlns:p14="http://schemas.microsoft.com/office/powerpoint/2010/main" val="388171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BHollis.QSHEFFIELD\Pictures\New Website Graphics\Company logos\Logo Sheet.png"/>
          <p:cNvPicPr>
            <a:picLocks noChangeAspect="1" noChangeArrowheads="1"/>
          </p:cNvPicPr>
          <p:nvPr/>
        </p:nvPicPr>
        <p:blipFill>
          <a:blip r:embed="rId3" cstate="print"/>
          <a:srcRect/>
          <a:stretch>
            <a:fillRect/>
          </a:stretch>
        </p:blipFill>
        <p:spPr bwMode="auto">
          <a:xfrm>
            <a:off x="5269535" y="3959137"/>
            <a:ext cx="3619305" cy="512041"/>
          </a:xfrm>
          <a:prstGeom prst="rect">
            <a:avLst/>
          </a:prstGeom>
          <a:noFill/>
        </p:spPr>
      </p:pic>
      <p:sp>
        <p:nvSpPr>
          <p:cNvPr id="4" name="TextBox 3"/>
          <p:cNvSpPr txBox="1"/>
          <p:nvPr/>
        </p:nvSpPr>
        <p:spPr>
          <a:xfrm>
            <a:off x="4541284" y="1485840"/>
            <a:ext cx="3993266" cy="923330"/>
          </a:xfrm>
          <a:prstGeom prst="rect">
            <a:avLst/>
          </a:prstGeom>
          <a:noFill/>
        </p:spPr>
        <p:txBody>
          <a:bodyPr wrap="square" rtlCol="0">
            <a:spAutoFit/>
          </a:bodyPr>
          <a:lstStyle/>
          <a:p>
            <a:r>
              <a:rPr lang="en-GB" dirty="0"/>
              <a:t>Senior managers agree COMMUNICATION is the biggest problem.</a:t>
            </a:r>
          </a:p>
        </p:txBody>
      </p:sp>
      <p:sp>
        <p:nvSpPr>
          <p:cNvPr id="2" name="TextBox 1"/>
          <p:cNvSpPr txBox="1"/>
          <p:nvPr/>
        </p:nvSpPr>
        <p:spPr>
          <a:xfrm>
            <a:off x="922029" y="3586026"/>
            <a:ext cx="6122413" cy="215444"/>
          </a:xfrm>
          <a:prstGeom prst="rect">
            <a:avLst/>
          </a:prstGeom>
          <a:noFill/>
        </p:spPr>
        <p:txBody>
          <a:bodyPr wrap="square" rtlCol="0">
            <a:spAutoFit/>
          </a:bodyPr>
          <a:lstStyle/>
          <a:p>
            <a:r>
              <a:rPr lang="en-GB" sz="800" dirty="0"/>
              <a:t>http://rhmr.mediaroom.com/where-change-management-fails</a:t>
            </a:r>
          </a:p>
        </p:txBody>
      </p:sp>
      <p:grpSp>
        <p:nvGrpSpPr>
          <p:cNvPr id="9" name="Group 8"/>
          <p:cNvGrpSpPr/>
          <p:nvPr/>
        </p:nvGrpSpPr>
        <p:grpSpPr>
          <a:xfrm>
            <a:off x="827166" y="4035399"/>
            <a:ext cx="1807748" cy="401300"/>
            <a:chOff x="827166" y="4035399"/>
            <a:chExt cx="1807748" cy="40130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66" y="4035399"/>
              <a:ext cx="510746" cy="4013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4529" y="4056930"/>
              <a:ext cx="550993" cy="35823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2139" y="4035399"/>
              <a:ext cx="512775" cy="334728"/>
            </a:xfrm>
            <a:prstGeom prst="rect">
              <a:avLst/>
            </a:prstGeom>
          </p:spPr>
        </p:pic>
      </p:grpSp>
      <p:sp>
        <p:nvSpPr>
          <p:cNvPr id="14" name="TextBox 13"/>
          <p:cNvSpPr txBox="1"/>
          <p:nvPr/>
        </p:nvSpPr>
        <p:spPr>
          <a:xfrm>
            <a:off x="741045" y="901065"/>
            <a:ext cx="3726180" cy="2092881"/>
          </a:xfrm>
          <a:prstGeom prst="rect">
            <a:avLst/>
          </a:prstGeom>
          <a:noFill/>
        </p:spPr>
        <p:txBody>
          <a:bodyPr wrap="square" rtlCol="0">
            <a:spAutoFit/>
          </a:bodyPr>
          <a:lstStyle/>
          <a:p>
            <a:r>
              <a:rPr lang="en-US" sz="13000" dirty="0">
                <a:solidFill>
                  <a:srgbClr val="4E3C65"/>
                </a:solidFill>
                <a:latin typeface="Swis721 Hv BT" panose="020B0804020202020204" pitchFamily="34" charset="0"/>
              </a:rPr>
              <a:t>46%</a:t>
            </a:r>
            <a:endParaRPr lang="en-GB" sz="13000" dirty="0">
              <a:solidFill>
                <a:srgbClr val="4E3C65"/>
              </a:solidFill>
              <a:latin typeface="Swis721 Hv BT" panose="020B0804020202020204" pitchFamily="34" charset="0"/>
            </a:endParaRPr>
          </a:p>
        </p:txBody>
      </p:sp>
    </p:spTree>
    <p:extLst>
      <p:ext uri="{BB962C8B-B14F-4D97-AF65-F5344CB8AC3E}">
        <p14:creationId xmlns:p14="http://schemas.microsoft.com/office/powerpoint/2010/main" val="23885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99" y="274320"/>
            <a:ext cx="6912694" cy="411480"/>
          </a:xfrm>
        </p:spPr>
        <p:txBody>
          <a:bodyPr/>
          <a:lstStyle/>
          <a:p>
            <a:r>
              <a:rPr lang="en-GB" dirty="0"/>
              <a:t>Change Challenges</a:t>
            </a:r>
          </a:p>
        </p:txBody>
      </p:sp>
      <p:pic>
        <p:nvPicPr>
          <p:cNvPr id="10" name="Picture 2" descr="C:\Users\BHollis.QSHEFFIELD\Pictures\New Website Graphics\Company logos\Logo Sheet.png"/>
          <p:cNvPicPr>
            <a:picLocks noChangeAspect="1" noChangeArrowheads="1"/>
          </p:cNvPicPr>
          <p:nvPr/>
        </p:nvPicPr>
        <p:blipFill>
          <a:blip r:embed="rId3" cstate="print"/>
          <a:srcRect/>
          <a:stretch>
            <a:fillRect/>
          </a:stretch>
        </p:blipFill>
        <p:spPr bwMode="auto">
          <a:xfrm>
            <a:off x="5269535" y="3959137"/>
            <a:ext cx="3619305" cy="512041"/>
          </a:xfrm>
          <a:prstGeom prst="rect">
            <a:avLst/>
          </a:prstGeom>
          <a:noFill/>
        </p:spPr>
      </p:pic>
      <p:grpSp>
        <p:nvGrpSpPr>
          <p:cNvPr id="9" name="Group 8"/>
          <p:cNvGrpSpPr/>
          <p:nvPr/>
        </p:nvGrpSpPr>
        <p:grpSpPr>
          <a:xfrm>
            <a:off x="827166" y="4035399"/>
            <a:ext cx="1807748" cy="401300"/>
            <a:chOff x="827166" y="4035399"/>
            <a:chExt cx="1807748" cy="40130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66" y="4035399"/>
              <a:ext cx="510746" cy="4013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4529" y="4056930"/>
              <a:ext cx="550993" cy="35823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2139" y="4035399"/>
              <a:ext cx="512775" cy="334728"/>
            </a:xfrm>
            <a:prstGeom prst="rect">
              <a:avLst/>
            </a:prstGeom>
          </p:spPr>
        </p:pic>
      </p:grpSp>
      <p:sp>
        <p:nvSpPr>
          <p:cNvPr id="3" name="TextBox 2"/>
          <p:cNvSpPr txBox="1"/>
          <p:nvPr/>
        </p:nvSpPr>
        <p:spPr>
          <a:xfrm>
            <a:off x="734518" y="1153863"/>
            <a:ext cx="6803628" cy="2416046"/>
          </a:xfrm>
          <a:prstGeom prst="rect">
            <a:avLst/>
          </a:prstGeom>
          <a:noFill/>
        </p:spPr>
        <p:txBody>
          <a:bodyPr wrap="square" rtlCol="0">
            <a:spAutoFit/>
          </a:bodyPr>
          <a:lstStyle/>
          <a:p>
            <a:pPr marL="257175" lvl="1" indent="-257175">
              <a:lnSpc>
                <a:spcPct val="150000"/>
              </a:lnSpc>
              <a:spcBef>
                <a:spcPts val="300"/>
              </a:spcBef>
              <a:spcAft>
                <a:spcPts val="300"/>
              </a:spcAft>
              <a:buClr>
                <a:schemeClr val="accent2"/>
              </a:buClr>
              <a:buFont typeface="Wingdings" panose="05000000000000000000" pitchFamily="2" charset="2"/>
              <a:buChar char="ü"/>
              <a:defRPr/>
            </a:pPr>
            <a:r>
              <a:rPr lang="en-GB" sz="1400" b="1" dirty="0">
                <a:latin typeface="Calibri Light" panose="020F0302020204030204" pitchFamily="34" charset="0"/>
              </a:rPr>
              <a:t>Initial reluctance for people to do things differently </a:t>
            </a:r>
          </a:p>
          <a:p>
            <a:pPr marL="257175" lvl="1" indent="-257175">
              <a:lnSpc>
                <a:spcPct val="150000"/>
              </a:lnSpc>
              <a:spcBef>
                <a:spcPts val="300"/>
              </a:spcBef>
              <a:spcAft>
                <a:spcPts val="300"/>
              </a:spcAft>
              <a:buClr>
                <a:schemeClr val="accent2"/>
              </a:buClr>
              <a:buFont typeface="Wingdings" panose="05000000000000000000" pitchFamily="2" charset="2"/>
              <a:buChar char="ü"/>
              <a:defRPr/>
            </a:pPr>
            <a:r>
              <a:rPr lang="en-GB" sz="1400" b="1" dirty="0">
                <a:latin typeface="Calibri Light" panose="020F0302020204030204" pitchFamily="34" charset="0"/>
              </a:rPr>
              <a:t>Not understanding WHY a change is being implemented</a:t>
            </a:r>
          </a:p>
          <a:p>
            <a:pPr marL="257175" lvl="1" indent="-257175">
              <a:lnSpc>
                <a:spcPct val="150000"/>
              </a:lnSpc>
              <a:spcBef>
                <a:spcPts val="300"/>
              </a:spcBef>
              <a:spcAft>
                <a:spcPts val="300"/>
              </a:spcAft>
              <a:buClr>
                <a:schemeClr val="accent2"/>
              </a:buClr>
              <a:buFont typeface="Wingdings" panose="05000000000000000000" pitchFamily="2" charset="2"/>
              <a:buChar char="ü"/>
              <a:defRPr/>
            </a:pPr>
            <a:r>
              <a:rPr lang="en-GB" sz="1400" b="1" dirty="0">
                <a:latin typeface="Calibri Light" panose="020F0302020204030204" pitchFamily="34" charset="0"/>
              </a:rPr>
              <a:t>Denial of requirement for change</a:t>
            </a:r>
          </a:p>
          <a:p>
            <a:pPr marL="257175" lvl="1" indent="-257175">
              <a:lnSpc>
                <a:spcPct val="150000"/>
              </a:lnSpc>
              <a:spcBef>
                <a:spcPts val="300"/>
              </a:spcBef>
              <a:spcAft>
                <a:spcPts val="300"/>
              </a:spcAft>
              <a:buClr>
                <a:schemeClr val="accent2"/>
              </a:buClr>
              <a:buFont typeface="Wingdings" panose="05000000000000000000" pitchFamily="2" charset="2"/>
              <a:buChar char="ü"/>
              <a:defRPr/>
            </a:pPr>
            <a:r>
              <a:rPr lang="en-GB" sz="1400" b="1" dirty="0">
                <a:latin typeface="Calibri Light" panose="020F0302020204030204" pitchFamily="34" charset="0"/>
              </a:rPr>
              <a:t>Overcoming objections is unique to each project and each organisation</a:t>
            </a:r>
          </a:p>
          <a:p>
            <a:pPr marL="257175" lvl="1" indent="-257175">
              <a:lnSpc>
                <a:spcPct val="150000"/>
              </a:lnSpc>
              <a:spcBef>
                <a:spcPts val="300"/>
              </a:spcBef>
              <a:spcAft>
                <a:spcPts val="300"/>
              </a:spcAft>
              <a:buClr>
                <a:schemeClr val="accent2"/>
              </a:buClr>
              <a:buFont typeface="Wingdings" panose="05000000000000000000" pitchFamily="2" charset="2"/>
              <a:buChar char="ü"/>
              <a:defRPr/>
            </a:pPr>
            <a:r>
              <a:rPr lang="en-GB" sz="1400" b="1" dirty="0">
                <a:latin typeface="Calibri Light" panose="020F0302020204030204" pitchFamily="34" charset="0"/>
              </a:rPr>
              <a:t>Language barriers in global organisations</a:t>
            </a:r>
          </a:p>
          <a:p>
            <a:pPr marL="257175" lvl="1" indent="-257175">
              <a:lnSpc>
                <a:spcPct val="150000"/>
              </a:lnSpc>
              <a:spcBef>
                <a:spcPts val="300"/>
              </a:spcBef>
              <a:spcAft>
                <a:spcPts val="300"/>
              </a:spcAft>
              <a:buClr>
                <a:schemeClr val="accent2"/>
              </a:buClr>
              <a:buFont typeface="Wingdings" panose="05000000000000000000" pitchFamily="2" charset="2"/>
              <a:buChar char="ü"/>
              <a:defRPr/>
            </a:pPr>
            <a:r>
              <a:rPr lang="en-GB" sz="1400" b="1" dirty="0">
                <a:latin typeface="Calibri Light" panose="020F0302020204030204" pitchFamily="34" charset="0"/>
              </a:rPr>
              <a:t>Managing change roll-out across multiple sites</a:t>
            </a:r>
          </a:p>
        </p:txBody>
      </p:sp>
    </p:spTree>
    <p:extLst>
      <p:ext uri="{BB962C8B-B14F-4D97-AF65-F5344CB8AC3E}">
        <p14:creationId xmlns:p14="http://schemas.microsoft.com/office/powerpoint/2010/main" val="21232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47" y="274320"/>
            <a:ext cx="7002597" cy="411480"/>
          </a:xfrm>
        </p:spPr>
        <p:txBody>
          <a:bodyPr/>
          <a:lstStyle/>
          <a:p>
            <a:r>
              <a:rPr lang="en-GB" dirty="0"/>
              <a:t>Change and The Grief Cycle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17283" y="813831"/>
            <a:ext cx="6709434" cy="35933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4605" y="1282700"/>
            <a:ext cx="5667150" cy="2799674"/>
          </a:xfrm>
          <a:prstGeom prst="rect">
            <a:avLst/>
          </a:prstGeom>
        </p:spPr>
      </p:pic>
    </p:spTree>
    <p:extLst>
      <p:ext uri="{BB962C8B-B14F-4D97-AF65-F5344CB8AC3E}">
        <p14:creationId xmlns:p14="http://schemas.microsoft.com/office/powerpoint/2010/main" val="20392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47" y="274320"/>
            <a:ext cx="7002597" cy="411480"/>
          </a:xfrm>
        </p:spPr>
        <p:txBody>
          <a:bodyPr/>
          <a:lstStyle/>
          <a:p>
            <a:r>
              <a:rPr lang="en-GB" dirty="0"/>
              <a:t>Use the grief cycle to your advantage</a:t>
            </a:r>
          </a:p>
        </p:txBody>
      </p:sp>
      <p:sp>
        <p:nvSpPr>
          <p:cNvPr id="5" name="Content Placeholder 4"/>
          <p:cNvSpPr>
            <a:spLocks noGrp="1"/>
          </p:cNvSpPr>
          <p:nvPr>
            <p:ph idx="1"/>
          </p:nvPr>
        </p:nvSpPr>
        <p:spPr>
          <a:xfrm>
            <a:off x="545086" y="1035492"/>
            <a:ext cx="7946243" cy="3236016"/>
          </a:xfrm>
        </p:spPr>
        <p:txBody>
          <a:bodyPr/>
          <a:lstStyle/>
          <a:p>
            <a:pPr indent="0">
              <a:lnSpc>
                <a:spcPct val="150000"/>
              </a:lnSpc>
              <a:spcBef>
                <a:spcPts val="400"/>
              </a:spcBef>
              <a:spcAft>
                <a:spcPts val="400"/>
              </a:spcAft>
            </a:pPr>
            <a:r>
              <a:rPr lang="en-GB" sz="1400" dirty="0">
                <a:latin typeface="Calibri" panose="020F0502020204030204" pitchFamily="34" charset="0"/>
                <a:cs typeface="Calibri" panose="020F0502020204030204" pitchFamily="34" charset="0"/>
              </a:rPr>
              <a:t>Shock and Denial:</a:t>
            </a:r>
          </a:p>
          <a:p>
            <a:pPr indent="0">
              <a:lnSpc>
                <a:spcPct val="150000"/>
              </a:lnSpc>
              <a:spcBef>
                <a:spcPts val="400"/>
              </a:spcBef>
              <a:spcAft>
                <a:spcPts val="400"/>
              </a:spcAft>
            </a:pPr>
            <a:r>
              <a:rPr lang="en-GB" sz="1400" dirty="0">
                <a:latin typeface="+mj-lt"/>
              </a:rPr>
              <a:t>Anger:</a:t>
            </a:r>
          </a:p>
          <a:p>
            <a:pPr indent="0">
              <a:lnSpc>
                <a:spcPct val="150000"/>
              </a:lnSpc>
              <a:spcBef>
                <a:spcPts val="400"/>
              </a:spcBef>
              <a:spcAft>
                <a:spcPts val="400"/>
              </a:spcAft>
            </a:pPr>
            <a:endParaRPr lang="en-GB" sz="1400" dirty="0">
              <a:latin typeface="+mj-lt"/>
            </a:endParaRPr>
          </a:p>
          <a:p>
            <a:pPr indent="0">
              <a:lnSpc>
                <a:spcPct val="150000"/>
              </a:lnSpc>
              <a:spcBef>
                <a:spcPts val="400"/>
              </a:spcBef>
              <a:spcAft>
                <a:spcPts val="400"/>
              </a:spcAft>
            </a:pPr>
            <a:r>
              <a:rPr lang="en-GB" sz="1400" dirty="0">
                <a:latin typeface="+mj-lt"/>
              </a:rPr>
              <a:t>Bargaining:</a:t>
            </a:r>
            <a:r>
              <a:rPr lang="en-GB" sz="1400" dirty="0"/>
              <a:t>	</a:t>
            </a:r>
          </a:p>
          <a:p>
            <a:pPr indent="0">
              <a:lnSpc>
                <a:spcPct val="150000"/>
              </a:lnSpc>
              <a:spcBef>
                <a:spcPts val="400"/>
              </a:spcBef>
              <a:spcAft>
                <a:spcPts val="400"/>
              </a:spcAft>
            </a:pPr>
            <a:r>
              <a:rPr lang="en-GB" sz="1400" dirty="0">
                <a:latin typeface="+mj-lt"/>
              </a:rPr>
              <a:t>Depression:</a:t>
            </a:r>
            <a:r>
              <a:rPr lang="en-GB" sz="1400" dirty="0"/>
              <a:t>	</a:t>
            </a:r>
          </a:p>
          <a:p>
            <a:pPr indent="0">
              <a:lnSpc>
                <a:spcPct val="150000"/>
              </a:lnSpc>
              <a:spcBef>
                <a:spcPts val="400"/>
              </a:spcBef>
              <a:spcAft>
                <a:spcPts val="400"/>
              </a:spcAft>
            </a:pPr>
            <a:endParaRPr lang="en-GB" sz="1400" dirty="0"/>
          </a:p>
          <a:p>
            <a:pPr indent="0">
              <a:lnSpc>
                <a:spcPct val="150000"/>
              </a:lnSpc>
              <a:spcBef>
                <a:spcPts val="400"/>
              </a:spcBef>
              <a:spcAft>
                <a:spcPts val="400"/>
              </a:spcAft>
            </a:pPr>
            <a:r>
              <a:rPr lang="en-GB" sz="1400" dirty="0">
                <a:latin typeface="+mj-lt"/>
              </a:rPr>
              <a:t>Acceptance:</a:t>
            </a:r>
            <a:endParaRPr lang="en-GB" dirty="0"/>
          </a:p>
        </p:txBody>
      </p:sp>
      <p:sp>
        <p:nvSpPr>
          <p:cNvPr id="3" name="Rectangle 2"/>
          <p:cNvSpPr/>
          <p:nvPr/>
        </p:nvSpPr>
        <p:spPr>
          <a:xfrm>
            <a:off x="2385390" y="1072454"/>
            <a:ext cx="4929810" cy="415498"/>
          </a:xfrm>
          <a:prstGeom prst="rect">
            <a:avLst/>
          </a:prstGeom>
        </p:spPr>
        <p:txBody>
          <a:bodyPr wrap="square">
            <a:spAutoFit/>
          </a:bodyPr>
          <a:lstStyle/>
          <a:p>
            <a:pPr>
              <a:lnSpc>
                <a:spcPct val="150000"/>
              </a:lnSpc>
              <a:spcBef>
                <a:spcPts val="400"/>
              </a:spcBef>
              <a:spcAft>
                <a:spcPts val="400"/>
              </a:spcAft>
            </a:pPr>
            <a:r>
              <a:rPr lang="en-GB" sz="1400" b="1" dirty="0">
                <a:latin typeface="Calibri Light" pitchFamily="34" charset="0"/>
              </a:rPr>
              <a:t>Prevent resistance by communicating change as early as possible</a:t>
            </a:r>
          </a:p>
        </p:txBody>
      </p:sp>
      <p:sp>
        <p:nvSpPr>
          <p:cNvPr id="4" name="Rectangle 3"/>
          <p:cNvSpPr/>
          <p:nvPr/>
        </p:nvSpPr>
        <p:spPr>
          <a:xfrm>
            <a:off x="2385390" y="1449652"/>
            <a:ext cx="5282954" cy="738664"/>
          </a:xfrm>
          <a:prstGeom prst="rect">
            <a:avLst/>
          </a:prstGeom>
        </p:spPr>
        <p:txBody>
          <a:bodyPr wrap="square">
            <a:spAutoFit/>
          </a:bodyPr>
          <a:lstStyle/>
          <a:p>
            <a:pPr indent="0">
              <a:lnSpc>
                <a:spcPct val="150000"/>
              </a:lnSpc>
              <a:spcBef>
                <a:spcPts val="400"/>
              </a:spcBef>
              <a:spcAft>
                <a:spcPts val="400"/>
              </a:spcAft>
            </a:pPr>
            <a:r>
              <a:rPr lang="en-GB" sz="1400" b="1" dirty="0">
                <a:latin typeface="Calibri Light" pitchFamily="34" charset="0"/>
              </a:rPr>
              <a:t>Use strong emotion to motivate – offset anger at change by introducing benefits to individuals of using EQMS</a:t>
            </a:r>
          </a:p>
        </p:txBody>
      </p:sp>
      <p:sp>
        <p:nvSpPr>
          <p:cNvPr id="6" name="Rectangle 5"/>
          <p:cNvSpPr/>
          <p:nvPr/>
        </p:nvSpPr>
        <p:spPr>
          <a:xfrm>
            <a:off x="2385390" y="2301798"/>
            <a:ext cx="1834861" cy="382092"/>
          </a:xfrm>
          <a:prstGeom prst="rect">
            <a:avLst/>
          </a:prstGeom>
        </p:spPr>
        <p:txBody>
          <a:bodyPr wrap="none">
            <a:spAutoFit/>
          </a:bodyPr>
          <a:lstStyle/>
          <a:p>
            <a:pPr>
              <a:lnSpc>
                <a:spcPct val="150000"/>
              </a:lnSpc>
              <a:spcBef>
                <a:spcPts val="400"/>
              </a:spcBef>
              <a:spcAft>
                <a:spcPts val="400"/>
              </a:spcAft>
            </a:pPr>
            <a:r>
              <a:rPr lang="en-GB" sz="1400" b="1" dirty="0">
                <a:latin typeface="Calibri Light" pitchFamily="34" charset="0"/>
              </a:rPr>
              <a:t>Use the ‘Why’ of EQMS</a:t>
            </a:r>
          </a:p>
        </p:txBody>
      </p:sp>
      <p:sp>
        <p:nvSpPr>
          <p:cNvPr id="7" name="Rectangle 6"/>
          <p:cNvSpPr/>
          <p:nvPr/>
        </p:nvSpPr>
        <p:spPr>
          <a:xfrm>
            <a:off x="2385390" y="2724192"/>
            <a:ext cx="5532784" cy="738664"/>
          </a:xfrm>
          <a:prstGeom prst="rect">
            <a:avLst/>
          </a:prstGeom>
        </p:spPr>
        <p:txBody>
          <a:bodyPr wrap="square">
            <a:spAutoFit/>
          </a:bodyPr>
          <a:lstStyle/>
          <a:p>
            <a:pPr>
              <a:lnSpc>
                <a:spcPct val="150000"/>
              </a:lnSpc>
              <a:spcBef>
                <a:spcPts val="400"/>
              </a:spcBef>
              <a:spcAft>
                <a:spcPts val="400"/>
              </a:spcAft>
            </a:pPr>
            <a:r>
              <a:rPr lang="en-GB" sz="1400" b="1" dirty="0">
                <a:latin typeface="Calibri Light" pitchFamily="34" charset="0"/>
              </a:rPr>
              <a:t>Use the downtime to continue training sessions and keep EQMS awareness raised</a:t>
            </a:r>
          </a:p>
        </p:txBody>
      </p:sp>
      <p:sp>
        <p:nvSpPr>
          <p:cNvPr id="8" name="Rectangle 7"/>
          <p:cNvSpPr/>
          <p:nvPr/>
        </p:nvSpPr>
        <p:spPr>
          <a:xfrm>
            <a:off x="2385389" y="3561847"/>
            <a:ext cx="5555975" cy="738664"/>
          </a:xfrm>
          <a:prstGeom prst="rect">
            <a:avLst/>
          </a:prstGeom>
        </p:spPr>
        <p:txBody>
          <a:bodyPr wrap="square">
            <a:spAutoFit/>
          </a:bodyPr>
          <a:lstStyle/>
          <a:p>
            <a:pPr>
              <a:lnSpc>
                <a:spcPct val="150000"/>
              </a:lnSpc>
              <a:spcBef>
                <a:spcPts val="400"/>
              </a:spcBef>
              <a:spcAft>
                <a:spcPts val="400"/>
              </a:spcAft>
            </a:pPr>
            <a:r>
              <a:rPr lang="en-GB" sz="1400" b="1" dirty="0">
                <a:latin typeface="Calibri Light" pitchFamily="34" charset="0"/>
              </a:rPr>
              <a:t>Find your early EQMS champions and get them to encourage others still in the earlier stages to understand how the software will improve their lives</a:t>
            </a:r>
          </a:p>
        </p:txBody>
      </p:sp>
    </p:spTree>
    <p:extLst>
      <p:ext uri="{BB962C8B-B14F-4D97-AF65-F5344CB8AC3E}">
        <p14:creationId xmlns:p14="http://schemas.microsoft.com/office/powerpoint/2010/main" val="33477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47" y="274320"/>
            <a:ext cx="7002597" cy="411480"/>
          </a:xfrm>
        </p:spPr>
        <p:txBody>
          <a:bodyPr/>
          <a:lstStyle/>
          <a:p>
            <a:r>
              <a:rPr lang="en-GB" dirty="0"/>
              <a:t>STOP THE RUMOUR MILL</a:t>
            </a:r>
          </a:p>
        </p:txBody>
      </p:sp>
      <p:sp>
        <p:nvSpPr>
          <p:cNvPr id="5" name="Content Placeholder 4"/>
          <p:cNvSpPr>
            <a:spLocks noGrp="1"/>
          </p:cNvSpPr>
          <p:nvPr>
            <p:ph idx="1"/>
          </p:nvPr>
        </p:nvSpPr>
        <p:spPr>
          <a:xfrm>
            <a:off x="1266832" y="1533080"/>
            <a:ext cx="6633196" cy="2124520"/>
          </a:xfrm>
        </p:spPr>
        <p:txBody>
          <a:bodyPr/>
          <a:lstStyle/>
          <a:p>
            <a:pPr indent="0">
              <a:lnSpc>
                <a:spcPct val="150000"/>
              </a:lnSpc>
              <a:spcBef>
                <a:spcPts val="400"/>
              </a:spcBef>
              <a:spcAft>
                <a:spcPts val="400"/>
              </a:spcAft>
            </a:pPr>
            <a:r>
              <a:rPr lang="en-GB" sz="1400" dirty="0"/>
              <a:t>As soon as people get wind of change, the rumours start and resentment sets in (“Why weren’t we told? How will it affect our jobs? Why should we change if they don’t want to include us?” </a:t>
            </a:r>
            <a:r>
              <a:rPr lang="en-GB" sz="1400" dirty="0" err="1"/>
              <a:t>etc</a:t>
            </a:r>
            <a:r>
              <a:rPr lang="en-GB" sz="1400" dirty="0"/>
              <a:t>).</a:t>
            </a:r>
          </a:p>
          <a:p>
            <a:pPr indent="0">
              <a:lnSpc>
                <a:spcPct val="150000"/>
              </a:lnSpc>
              <a:spcBef>
                <a:spcPts val="400"/>
              </a:spcBef>
              <a:spcAft>
                <a:spcPts val="400"/>
              </a:spcAft>
            </a:pPr>
            <a:endParaRPr lang="en-GB" sz="1400" dirty="0"/>
          </a:p>
          <a:p>
            <a:pPr indent="0">
              <a:lnSpc>
                <a:spcPct val="150000"/>
              </a:lnSpc>
              <a:spcBef>
                <a:spcPts val="400"/>
              </a:spcBef>
              <a:spcAft>
                <a:spcPts val="400"/>
              </a:spcAft>
            </a:pPr>
            <a:r>
              <a:rPr lang="en-GB" sz="1400" dirty="0">
                <a:latin typeface="Calibri" panose="020F0502020204030204" pitchFamily="34" charset="0"/>
                <a:cs typeface="Calibri" panose="020F0502020204030204" pitchFamily="34" charset="0"/>
              </a:rPr>
              <a:t>Early communication of plans for change must include ALL stakeholders.</a:t>
            </a:r>
          </a:p>
          <a:p>
            <a:endParaRPr lang="en-GB" dirty="0"/>
          </a:p>
        </p:txBody>
      </p:sp>
    </p:spTree>
    <p:extLst>
      <p:ext uri="{BB962C8B-B14F-4D97-AF65-F5344CB8AC3E}">
        <p14:creationId xmlns:p14="http://schemas.microsoft.com/office/powerpoint/2010/main" val="259767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47" y="274320"/>
            <a:ext cx="7002597" cy="411480"/>
          </a:xfrm>
        </p:spPr>
        <p:txBody>
          <a:bodyPr/>
          <a:lstStyle/>
          <a:p>
            <a:r>
              <a:rPr lang="en-GB" dirty="0"/>
              <a:t>Understand the ‘Why?’</a:t>
            </a:r>
          </a:p>
        </p:txBody>
      </p:sp>
      <p:sp>
        <p:nvSpPr>
          <p:cNvPr id="5" name="Content Placeholder 4"/>
          <p:cNvSpPr>
            <a:spLocks noGrp="1"/>
          </p:cNvSpPr>
          <p:nvPr>
            <p:ph idx="1"/>
          </p:nvPr>
        </p:nvSpPr>
        <p:spPr>
          <a:xfrm>
            <a:off x="822960" y="938559"/>
            <a:ext cx="7520940" cy="3500966"/>
          </a:xfrm>
        </p:spPr>
        <p:txBody>
          <a:bodyPr>
            <a:normAutofit/>
          </a:bodyPr>
          <a:lstStyle/>
          <a:p>
            <a:pPr indent="0">
              <a:lnSpc>
                <a:spcPct val="150000"/>
              </a:lnSpc>
              <a:spcBef>
                <a:spcPts val="400"/>
              </a:spcBef>
              <a:spcAft>
                <a:spcPts val="400"/>
              </a:spcAft>
            </a:pPr>
            <a:r>
              <a:rPr lang="en-GB" sz="1400" dirty="0">
                <a:latin typeface="Calibri" panose="020F0502020204030204" pitchFamily="34" charset="0"/>
                <a:cs typeface="Calibri" panose="020F0502020204030204" pitchFamily="34" charset="0"/>
              </a:rPr>
              <a:t>Without understanding the one key concept that drives people in your organisation, your change project will fail.</a:t>
            </a:r>
          </a:p>
          <a:p>
            <a:endParaRPr lang="en-GB" sz="1400" dirty="0"/>
          </a:p>
          <a:p>
            <a:r>
              <a:rPr lang="en-GB" sz="1400" dirty="0"/>
              <a:t>Win hearts and  minds by appealing to:</a:t>
            </a:r>
          </a:p>
          <a:p>
            <a:endParaRPr lang="en-GB" sz="1400" dirty="0"/>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A sense of pride in their work/the company (more efficient, better output with EQMS)</a:t>
            </a: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An improvement in work/life balance (due to time savings made via EQMS)</a:t>
            </a: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Possibility of promotion (more efficient with EQMS = business growth)</a:t>
            </a:r>
          </a:p>
          <a:p>
            <a:pPr marL="257175" lvl="1" indent="-257175">
              <a:lnSpc>
                <a:spcPct val="150000"/>
              </a:lnSpc>
              <a:spcAft>
                <a:spcPts val="300"/>
              </a:spcAft>
              <a:buFont typeface="Wingdings" panose="05000000000000000000" pitchFamily="2" charset="2"/>
              <a:buChar char="ü"/>
              <a:defRPr/>
            </a:pPr>
            <a:r>
              <a:rPr lang="en-GB" sz="1400" b="1" dirty="0">
                <a:solidFill>
                  <a:schemeClr val="tx1"/>
                </a:solidFill>
              </a:rPr>
              <a:t>Sense of being listened to (EQMS allows for feedback)</a:t>
            </a:r>
          </a:p>
        </p:txBody>
      </p:sp>
    </p:spTree>
    <p:extLst>
      <p:ext uri="{BB962C8B-B14F-4D97-AF65-F5344CB8AC3E}">
        <p14:creationId xmlns:p14="http://schemas.microsoft.com/office/powerpoint/2010/main" val="293936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left)">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left)">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Qualsys PowerPoint Wide">
  <a:themeElements>
    <a:clrScheme name="Qualsys">
      <a:dk1>
        <a:srgbClr val="242C73"/>
      </a:dk1>
      <a:lt1>
        <a:srgbClr val="FFFFFF"/>
      </a:lt1>
      <a:dk2>
        <a:srgbClr val="7F7F7F"/>
      </a:dk2>
      <a:lt2>
        <a:srgbClr val="DADADA"/>
      </a:lt2>
      <a:accent1>
        <a:srgbClr val="797B7E"/>
      </a:accent1>
      <a:accent2>
        <a:srgbClr val="F37E2C"/>
      </a:accent2>
      <a:accent3>
        <a:srgbClr val="242C73"/>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Qualsys PowerPoint Wide</Template>
  <TotalTime>18672</TotalTime>
  <Words>1558</Words>
  <Application>Microsoft Office PowerPoint</Application>
  <PresentationFormat>On-screen Show (16:9)</PresentationFormat>
  <Paragraphs>115</Paragraphs>
  <Slides>16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Helvetica</vt:lpstr>
      <vt:lpstr>Swis721 Cn BT</vt:lpstr>
      <vt:lpstr>Swis721 Hv BT</vt:lpstr>
      <vt:lpstr>Times New Roman</vt:lpstr>
      <vt:lpstr>Tunga</vt:lpstr>
      <vt:lpstr>Wingdings</vt:lpstr>
      <vt:lpstr>Qualsys PowerPoint Wide</vt:lpstr>
      <vt:lpstr>PowerPoint Presentation</vt:lpstr>
      <vt:lpstr>Communicate and Motivate: How to Manage Change</vt:lpstr>
      <vt:lpstr>PowerPoint Presentation</vt:lpstr>
      <vt:lpstr>PowerPoint Presentation</vt:lpstr>
      <vt:lpstr>Change Challenges</vt:lpstr>
      <vt:lpstr>Change and The Grief Cycle</vt:lpstr>
      <vt:lpstr>Use the grief cycle to your advantage</vt:lpstr>
      <vt:lpstr>STOP THE RUMOUR MILL</vt:lpstr>
      <vt:lpstr>Understand the ‘Why?’</vt:lpstr>
      <vt:lpstr>Plan – Do – Check – Act </vt:lpstr>
      <vt:lpstr>Plan</vt:lpstr>
      <vt:lpstr>DO</vt:lpstr>
      <vt:lpstr>CHECK</vt:lpstr>
      <vt:lpstr>ACT</vt:lpstr>
      <vt:lpstr>EQMS integrated Solution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Hollis</dc:creator>
  <cp:lastModifiedBy>Annie Grace</cp:lastModifiedBy>
  <cp:revision>407</cp:revision>
  <cp:lastPrinted>2014-08-11T09:02:12Z</cp:lastPrinted>
  <dcterms:created xsi:type="dcterms:W3CDTF">2014-01-20T14:14:03Z</dcterms:created>
  <dcterms:modified xsi:type="dcterms:W3CDTF">2017-03-08T10:18:43Z</dcterms:modified>
</cp:coreProperties>
</file>